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9" r:id="rId4"/>
    <p:sldId id="266" r:id="rId5"/>
    <p:sldId id="265" r:id="rId6"/>
    <p:sldId id="267" r:id="rId7"/>
    <p:sldId id="268" r:id="rId8"/>
    <p:sldId id="270" r:id="rId9"/>
    <p:sldId id="260"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682" autoAdjust="0"/>
    <p:restoredTop sz="94660"/>
  </p:normalViewPr>
  <p:slideViewPr>
    <p:cSldViewPr snapToGrid="0">
      <p:cViewPr varScale="1">
        <p:scale>
          <a:sx n="75" d="100"/>
          <a:sy n="75" d="100"/>
        </p:scale>
        <p:origin x="66"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6168AE-3404-47F2-931B-65049F996A08}" type="datetimeFigureOut">
              <a:rPr lang="en-GB" smtClean="0"/>
              <a:t>26/03/2018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7C483F-3F8E-4CBB-92D5-F70B72B71595}" type="slidenum">
              <a:rPr lang="en-GB" smtClean="0"/>
              <a:t>‹#›</a:t>
            </a:fld>
            <a:endParaRPr lang="en-GB"/>
          </a:p>
        </p:txBody>
      </p:sp>
    </p:spTree>
    <p:extLst>
      <p:ext uri="{BB962C8B-B14F-4D97-AF65-F5344CB8AC3E}">
        <p14:creationId xmlns:p14="http://schemas.microsoft.com/office/powerpoint/2010/main" val="1071846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CB57BE0-9F2C-4F08-BD3D-D025F9EEB31E}" type="slidenum">
              <a:rPr lang="en-GB" smtClean="0"/>
              <a:t>8</a:t>
            </a:fld>
            <a:endParaRPr lang="en-GB"/>
          </a:p>
        </p:txBody>
      </p:sp>
    </p:spTree>
    <p:extLst>
      <p:ext uri="{BB962C8B-B14F-4D97-AF65-F5344CB8AC3E}">
        <p14:creationId xmlns:p14="http://schemas.microsoft.com/office/powerpoint/2010/main" val="2254753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7F1F4DB-C5DB-476B-A252-C3215E321215}" type="datetimeFigureOut">
              <a:rPr lang="en-GB" smtClean="0"/>
              <a:t>26/03/2018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BD4392-CBDB-447C-B916-67171AAC96B6}" type="slidenum">
              <a:rPr lang="en-GB" smtClean="0"/>
              <a:t>‹#›</a:t>
            </a:fld>
            <a:endParaRPr lang="en-GB"/>
          </a:p>
        </p:txBody>
      </p:sp>
    </p:spTree>
    <p:extLst>
      <p:ext uri="{BB962C8B-B14F-4D97-AF65-F5344CB8AC3E}">
        <p14:creationId xmlns:p14="http://schemas.microsoft.com/office/powerpoint/2010/main" val="2849842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F1F4DB-C5DB-476B-A252-C3215E321215}" type="datetimeFigureOut">
              <a:rPr lang="en-GB" smtClean="0"/>
              <a:t>26/03/2018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BD4392-CBDB-447C-B916-67171AAC96B6}" type="slidenum">
              <a:rPr lang="en-GB" smtClean="0"/>
              <a:t>‹#›</a:t>
            </a:fld>
            <a:endParaRPr lang="en-GB"/>
          </a:p>
        </p:txBody>
      </p:sp>
    </p:spTree>
    <p:extLst>
      <p:ext uri="{BB962C8B-B14F-4D97-AF65-F5344CB8AC3E}">
        <p14:creationId xmlns:p14="http://schemas.microsoft.com/office/powerpoint/2010/main" val="308955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F1F4DB-C5DB-476B-A252-C3215E321215}" type="datetimeFigureOut">
              <a:rPr lang="en-GB" smtClean="0"/>
              <a:t>26/03/2018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BD4392-CBDB-447C-B916-67171AAC96B6}" type="slidenum">
              <a:rPr lang="en-GB" smtClean="0"/>
              <a:t>‹#›</a:t>
            </a:fld>
            <a:endParaRPr lang="en-GB"/>
          </a:p>
        </p:txBody>
      </p:sp>
    </p:spTree>
    <p:extLst>
      <p:ext uri="{BB962C8B-B14F-4D97-AF65-F5344CB8AC3E}">
        <p14:creationId xmlns:p14="http://schemas.microsoft.com/office/powerpoint/2010/main" val="4265596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F1F4DB-C5DB-476B-A252-C3215E321215}" type="datetimeFigureOut">
              <a:rPr lang="en-GB" smtClean="0"/>
              <a:t>26/03/2018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BD4392-CBDB-447C-B916-67171AAC96B6}" type="slidenum">
              <a:rPr lang="en-GB" smtClean="0"/>
              <a:t>‹#›</a:t>
            </a:fld>
            <a:endParaRPr lang="en-GB"/>
          </a:p>
        </p:txBody>
      </p:sp>
    </p:spTree>
    <p:extLst>
      <p:ext uri="{BB962C8B-B14F-4D97-AF65-F5344CB8AC3E}">
        <p14:creationId xmlns:p14="http://schemas.microsoft.com/office/powerpoint/2010/main" val="1501135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F1F4DB-C5DB-476B-A252-C3215E321215}" type="datetimeFigureOut">
              <a:rPr lang="en-GB" smtClean="0"/>
              <a:t>26/03/2018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BD4392-CBDB-447C-B916-67171AAC96B6}" type="slidenum">
              <a:rPr lang="en-GB" smtClean="0"/>
              <a:t>‹#›</a:t>
            </a:fld>
            <a:endParaRPr lang="en-GB"/>
          </a:p>
        </p:txBody>
      </p:sp>
    </p:spTree>
    <p:extLst>
      <p:ext uri="{BB962C8B-B14F-4D97-AF65-F5344CB8AC3E}">
        <p14:creationId xmlns:p14="http://schemas.microsoft.com/office/powerpoint/2010/main" val="2661094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7F1F4DB-C5DB-476B-A252-C3215E321215}" type="datetimeFigureOut">
              <a:rPr lang="en-GB" smtClean="0"/>
              <a:t>26/03/2018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BD4392-CBDB-447C-B916-67171AAC96B6}" type="slidenum">
              <a:rPr lang="en-GB" smtClean="0"/>
              <a:t>‹#›</a:t>
            </a:fld>
            <a:endParaRPr lang="en-GB"/>
          </a:p>
        </p:txBody>
      </p:sp>
    </p:spTree>
    <p:extLst>
      <p:ext uri="{BB962C8B-B14F-4D97-AF65-F5344CB8AC3E}">
        <p14:creationId xmlns:p14="http://schemas.microsoft.com/office/powerpoint/2010/main" val="367910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7F1F4DB-C5DB-476B-A252-C3215E321215}" type="datetimeFigureOut">
              <a:rPr lang="en-GB" smtClean="0"/>
              <a:t>26/03/2018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0BD4392-CBDB-447C-B916-67171AAC96B6}" type="slidenum">
              <a:rPr lang="en-GB" smtClean="0"/>
              <a:t>‹#›</a:t>
            </a:fld>
            <a:endParaRPr lang="en-GB"/>
          </a:p>
        </p:txBody>
      </p:sp>
    </p:spTree>
    <p:extLst>
      <p:ext uri="{BB962C8B-B14F-4D97-AF65-F5344CB8AC3E}">
        <p14:creationId xmlns:p14="http://schemas.microsoft.com/office/powerpoint/2010/main" val="1463409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7F1F4DB-C5DB-476B-A252-C3215E321215}" type="datetimeFigureOut">
              <a:rPr lang="en-GB" smtClean="0"/>
              <a:t>26/03/2018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0BD4392-CBDB-447C-B916-67171AAC96B6}" type="slidenum">
              <a:rPr lang="en-GB" smtClean="0"/>
              <a:t>‹#›</a:t>
            </a:fld>
            <a:endParaRPr lang="en-GB"/>
          </a:p>
        </p:txBody>
      </p:sp>
    </p:spTree>
    <p:extLst>
      <p:ext uri="{BB962C8B-B14F-4D97-AF65-F5344CB8AC3E}">
        <p14:creationId xmlns:p14="http://schemas.microsoft.com/office/powerpoint/2010/main" val="3578401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F1F4DB-C5DB-476B-A252-C3215E321215}" type="datetimeFigureOut">
              <a:rPr lang="en-GB" smtClean="0"/>
              <a:t>26/03/2018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0BD4392-CBDB-447C-B916-67171AAC96B6}" type="slidenum">
              <a:rPr lang="en-GB" smtClean="0"/>
              <a:t>‹#›</a:t>
            </a:fld>
            <a:endParaRPr lang="en-GB"/>
          </a:p>
        </p:txBody>
      </p:sp>
    </p:spTree>
    <p:extLst>
      <p:ext uri="{BB962C8B-B14F-4D97-AF65-F5344CB8AC3E}">
        <p14:creationId xmlns:p14="http://schemas.microsoft.com/office/powerpoint/2010/main" val="4100582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F1F4DB-C5DB-476B-A252-C3215E321215}" type="datetimeFigureOut">
              <a:rPr lang="en-GB" smtClean="0"/>
              <a:t>26/03/2018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BD4392-CBDB-447C-B916-67171AAC96B6}" type="slidenum">
              <a:rPr lang="en-GB" smtClean="0"/>
              <a:t>‹#›</a:t>
            </a:fld>
            <a:endParaRPr lang="en-GB"/>
          </a:p>
        </p:txBody>
      </p:sp>
    </p:spTree>
    <p:extLst>
      <p:ext uri="{BB962C8B-B14F-4D97-AF65-F5344CB8AC3E}">
        <p14:creationId xmlns:p14="http://schemas.microsoft.com/office/powerpoint/2010/main" val="1825351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F1F4DB-C5DB-476B-A252-C3215E321215}" type="datetimeFigureOut">
              <a:rPr lang="en-GB" smtClean="0"/>
              <a:t>26/03/2018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BD4392-CBDB-447C-B916-67171AAC96B6}" type="slidenum">
              <a:rPr lang="en-GB" smtClean="0"/>
              <a:t>‹#›</a:t>
            </a:fld>
            <a:endParaRPr lang="en-GB"/>
          </a:p>
        </p:txBody>
      </p:sp>
    </p:spTree>
    <p:extLst>
      <p:ext uri="{BB962C8B-B14F-4D97-AF65-F5344CB8AC3E}">
        <p14:creationId xmlns:p14="http://schemas.microsoft.com/office/powerpoint/2010/main" val="2346740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F1F4DB-C5DB-476B-A252-C3215E321215}" type="datetimeFigureOut">
              <a:rPr lang="en-GB" smtClean="0"/>
              <a:t>26/03/2018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BD4392-CBDB-447C-B916-67171AAC96B6}" type="slidenum">
              <a:rPr lang="en-GB" smtClean="0"/>
              <a:t>‹#›</a:t>
            </a:fld>
            <a:endParaRPr lang="en-GB"/>
          </a:p>
        </p:txBody>
      </p:sp>
    </p:spTree>
    <p:extLst>
      <p:ext uri="{BB962C8B-B14F-4D97-AF65-F5344CB8AC3E}">
        <p14:creationId xmlns:p14="http://schemas.microsoft.com/office/powerpoint/2010/main" val="3071060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D9Ihs241ze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s://www.heacademy.ac.uk/resource/strategic-enhancement-programme-internationalising-curriculum-toolki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99870" y="1829753"/>
            <a:ext cx="9144000" cy="2387600"/>
          </a:xfrm>
        </p:spPr>
        <p:txBody>
          <a:bodyPr>
            <a:normAutofit fontScale="90000"/>
          </a:bodyPr>
          <a:lstStyle/>
          <a:p>
            <a:r>
              <a:rPr lang="en-GB" b="1" dirty="0"/>
              <a:t>University of Stirling: Embedding equality and diversity in the curriculum - intercultural encounters </a:t>
            </a:r>
            <a:endParaRPr lang="en-GB" dirty="0"/>
          </a:p>
        </p:txBody>
      </p:sp>
      <p:sp>
        <p:nvSpPr>
          <p:cNvPr id="3" name="Subtitle 2"/>
          <p:cNvSpPr>
            <a:spLocks noGrp="1"/>
          </p:cNvSpPr>
          <p:nvPr>
            <p:ph type="subTitle" idx="1"/>
          </p:nvPr>
        </p:nvSpPr>
        <p:spPr>
          <a:xfrm>
            <a:off x="3284220" y="5510848"/>
            <a:ext cx="9144000" cy="1655762"/>
          </a:xfrm>
        </p:spPr>
        <p:txBody>
          <a:bodyPr/>
          <a:lstStyle/>
          <a:p>
            <a:r>
              <a:rPr lang="en-GB" dirty="0" smtClean="0"/>
              <a:t>Dr Catriona Cunningham</a:t>
            </a:r>
          </a:p>
          <a:p>
            <a:r>
              <a:rPr lang="en-GB" dirty="0" smtClean="0"/>
              <a:t>Academic Development</a:t>
            </a:r>
            <a:endParaRPr lang="en-GB" dirty="0"/>
          </a:p>
        </p:txBody>
      </p:sp>
    </p:spTree>
    <p:extLst>
      <p:ext uri="{BB962C8B-B14F-4D97-AF65-F5344CB8AC3E}">
        <p14:creationId xmlns:p14="http://schemas.microsoft.com/office/powerpoint/2010/main" val="1699327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rmAutofit fontScale="77500" lnSpcReduction="20000"/>
          </a:bodyPr>
          <a:lstStyle/>
          <a:p>
            <a:r>
              <a:rPr lang="en-GB" dirty="0"/>
              <a:t>Dunne, C. (2011) Developing an intercultural curriculum within the context of the internationalisation of higher education: terminology, typologies and power, Higher Education Research &amp; Development, 30:5, 609-622.</a:t>
            </a:r>
          </a:p>
          <a:p>
            <a:r>
              <a:rPr lang="en-GB" dirty="0" err="1"/>
              <a:t>Ippolito</a:t>
            </a:r>
            <a:r>
              <a:rPr lang="en-GB" dirty="0"/>
              <a:t>, K. (2007). “Promoting intercultural learning in a multicultural university: ideals and realities”. </a:t>
            </a:r>
            <a:r>
              <a:rPr lang="en-GB" i="1" dirty="0"/>
              <a:t>Teaching in Higher Education</a:t>
            </a:r>
            <a:r>
              <a:rPr lang="en-GB" dirty="0"/>
              <a:t> 12 (5&amp;6) pp. 749-763.</a:t>
            </a:r>
          </a:p>
          <a:p>
            <a:r>
              <a:rPr lang="en-GB" dirty="0"/>
              <a:t>Kaplan, A. (1993).  French Lessons – A Memoir. Chicago and London: Chicago University Press.</a:t>
            </a:r>
          </a:p>
          <a:p>
            <a:r>
              <a:rPr lang="en-GB" dirty="0"/>
              <a:t>MacKinnon, D., &amp; </a:t>
            </a:r>
            <a:r>
              <a:rPr lang="en-GB" dirty="0" err="1"/>
              <a:t>Manathunga</a:t>
            </a:r>
            <a:r>
              <a:rPr lang="en-GB" dirty="0"/>
              <a:t>, C. (2003) ‘Going global with assessment: what to do when the dominant culture's literacy drives assessment’, </a:t>
            </a:r>
            <a:r>
              <a:rPr lang="en-GB" i="1" dirty="0"/>
              <a:t>Higher Education Research and Development, Vol. 22</a:t>
            </a:r>
            <a:endParaRPr lang="en-GB" dirty="0"/>
          </a:p>
          <a:p>
            <a:r>
              <a:rPr lang="en-GB" dirty="0" err="1"/>
              <a:t>Otten</a:t>
            </a:r>
            <a:r>
              <a:rPr lang="en-GB" dirty="0"/>
              <a:t>, M. (2003) ‘Intercultural learning and diversity in higher education’, </a:t>
            </a:r>
            <a:r>
              <a:rPr lang="en-GB" i="1" dirty="0"/>
              <a:t>Journal of Studies in International Education, Vol. 7, No. 1, pp. </a:t>
            </a:r>
            <a:r>
              <a:rPr lang="en-GB" dirty="0"/>
              <a:t>12-26</a:t>
            </a:r>
            <a:r>
              <a:rPr lang="en-GB" i="1" dirty="0"/>
              <a:t>.</a:t>
            </a:r>
          </a:p>
          <a:p>
            <a:r>
              <a:rPr lang="en-GB" dirty="0" err="1"/>
              <a:t>Volet</a:t>
            </a:r>
            <a:r>
              <a:rPr lang="en-GB" dirty="0"/>
              <a:t>, </a:t>
            </a:r>
            <a:r>
              <a:rPr lang="en-GB" dirty="0" err="1"/>
              <a:t>S.E.and</a:t>
            </a:r>
            <a:r>
              <a:rPr lang="en-GB" dirty="0"/>
              <a:t> </a:t>
            </a:r>
            <a:r>
              <a:rPr lang="en-GB" dirty="0" err="1"/>
              <a:t>Ang</a:t>
            </a:r>
            <a:r>
              <a:rPr lang="en-GB" dirty="0"/>
              <a:t>, G. (2012). Culturally mixed groups on international campuses: an opportunity for inter-cultural learning. </a:t>
            </a:r>
            <a:r>
              <a:rPr lang="en-GB" i="1" dirty="0"/>
              <a:t>Higher Education Research &amp; Development, 31</a:t>
            </a:r>
            <a:r>
              <a:rPr lang="en-GB" dirty="0"/>
              <a:t>(1), 21-37. (A re-issue from HERD, 1998, 17(1), 5-23.) </a:t>
            </a:r>
          </a:p>
          <a:p>
            <a:endParaRPr lang="en-GB" dirty="0"/>
          </a:p>
        </p:txBody>
      </p:sp>
    </p:spTree>
    <p:extLst>
      <p:ext uri="{BB962C8B-B14F-4D97-AF65-F5344CB8AC3E}">
        <p14:creationId xmlns:p14="http://schemas.microsoft.com/office/powerpoint/2010/main" val="2338492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Aims of workshop	</a:t>
            </a:r>
            <a:endParaRPr lang="en-GB" dirty="0"/>
          </a:p>
        </p:txBody>
      </p:sp>
      <p:sp>
        <p:nvSpPr>
          <p:cNvPr id="3" name="Content Placeholder 2"/>
          <p:cNvSpPr>
            <a:spLocks noGrp="1"/>
          </p:cNvSpPr>
          <p:nvPr>
            <p:ph idx="1"/>
          </p:nvPr>
        </p:nvSpPr>
        <p:spPr/>
        <p:txBody>
          <a:bodyPr/>
          <a:lstStyle/>
          <a:p>
            <a:pPr marL="0" indent="0">
              <a:buNone/>
            </a:pPr>
            <a:r>
              <a:rPr lang="en-GB" dirty="0" smtClean="0"/>
              <a:t>In this session, participants will have the opportunity to:</a:t>
            </a:r>
          </a:p>
          <a:p>
            <a:r>
              <a:rPr lang="en-GB" dirty="0" smtClean="0"/>
              <a:t>Critically reflect on the role of </a:t>
            </a:r>
            <a:r>
              <a:rPr lang="en-GB" dirty="0" err="1" smtClean="0"/>
              <a:t>interculturalism</a:t>
            </a:r>
            <a:r>
              <a:rPr lang="en-GB" dirty="0" smtClean="0"/>
              <a:t> in learning and teaching in higher education</a:t>
            </a:r>
          </a:p>
          <a:p>
            <a:r>
              <a:rPr lang="en-GB" dirty="0" smtClean="0"/>
              <a:t>Consider the impact on equality and diversity</a:t>
            </a:r>
          </a:p>
          <a:p>
            <a:r>
              <a:rPr lang="en-GB" dirty="0" smtClean="0"/>
              <a:t>Explore what </a:t>
            </a:r>
            <a:r>
              <a:rPr lang="en-GB" dirty="0" err="1" smtClean="0"/>
              <a:t>interculturalism</a:t>
            </a:r>
            <a:r>
              <a:rPr lang="en-GB" dirty="0" smtClean="0"/>
              <a:t> means for you</a:t>
            </a:r>
          </a:p>
        </p:txBody>
      </p:sp>
    </p:spTree>
    <p:extLst>
      <p:ext uri="{BB962C8B-B14F-4D97-AF65-F5344CB8AC3E}">
        <p14:creationId xmlns:p14="http://schemas.microsoft.com/office/powerpoint/2010/main" val="35371393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danger of a single story</a:t>
            </a:r>
            <a:endParaRPr lang="en-GB" dirty="0"/>
          </a:p>
        </p:txBody>
      </p:sp>
      <p:pic>
        <p:nvPicPr>
          <p:cNvPr id="4" name="D9Ihs241zeg"/>
          <p:cNvPicPr>
            <a:picLocks noGrp="1" noRot="1" noChangeAspect="1"/>
          </p:cNvPicPr>
          <p:nvPr>
            <p:ph idx="1"/>
            <a:videoFile r:link="rId1"/>
          </p:nvPr>
        </p:nvPicPr>
        <p:blipFill>
          <a:blip r:embed="rId3"/>
          <a:stretch>
            <a:fillRect/>
          </a:stretch>
        </p:blipFill>
        <p:spPr>
          <a:xfrm>
            <a:off x="754380" y="1312307"/>
            <a:ext cx="10435590" cy="5509974"/>
          </a:xfrm>
          <a:prstGeom prst="rect">
            <a:avLst/>
          </a:prstGeom>
        </p:spPr>
      </p:pic>
    </p:spTree>
    <p:extLst>
      <p:ext uri="{BB962C8B-B14F-4D97-AF65-F5344CB8AC3E}">
        <p14:creationId xmlns:p14="http://schemas.microsoft.com/office/powerpoint/2010/main" val="2820260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0" y="317500"/>
            <a:ext cx="11887200" cy="5139869"/>
          </a:xfrm>
          <a:prstGeom prst="rect">
            <a:avLst/>
          </a:prstGeom>
        </p:spPr>
        <p:txBody>
          <a:bodyPr wrap="square">
            <a:spAutoFit/>
          </a:bodyPr>
          <a:lstStyle/>
          <a:p>
            <a:pPr algn="just"/>
            <a:r>
              <a:rPr lang="en-GB" sz="3200" dirty="0"/>
              <a:t>By ‘intercultural dialogue’ we mean the ways in which we facilitate, and work towards, understanding and valuing different cultural perspectives. In an academic context, this means taking the time and opportunity to understand and support others’ previous experiences of education, especially when this has been different from the present situation. While this has an obvious relevance to people coming from other countries, it is also a useful way to think about anyone working or studying in Higher Education for the first time. </a:t>
            </a:r>
            <a:endParaRPr lang="en-GB" sz="3200" dirty="0" smtClean="0"/>
          </a:p>
          <a:p>
            <a:endParaRPr lang="en-GB" sz="3600" dirty="0"/>
          </a:p>
          <a:p>
            <a:r>
              <a:rPr lang="en-GB" sz="3600" dirty="0"/>
              <a:t>(</a:t>
            </a:r>
            <a:r>
              <a:rPr lang="en-GB" sz="3600" dirty="0" err="1"/>
              <a:t>Dunford</a:t>
            </a:r>
            <a:r>
              <a:rPr lang="en-GB" sz="3600" dirty="0"/>
              <a:t> &amp; </a:t>
            </a:r>
            <a:r>
              <a:rPr lang="en-GB" sz="3600" dirty="0" err="1"/>
              <a:t>Grimwood</a:t>
            </a:r>
            <a:r>
              <a:rPr lang="en-GB" sz="3600" dirty="0"/>
              <a:t>, 2015)</a:t>
            </a:r>
          </a:p>
        </p:txBody>
      </p:sp>
    </p:spTree>
    <p:extLst>
      <p:ext uri="{BB962C8B-B14F-4D97-AF65-F5344CB8AC3E}">
        <p14:creationId xmlns:p14="http://schemas.microsoft.com/office/powerpoint/2010/main" val="43113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4500" y="923926"/>
            <a:ext cx="6638925" cy="4344138"/>
          </a:xfrm>
          <a:prstGeom prst="rect">
            <a:avLst/>
          </a:prstGeom>
        </p:spPr>
        <p:txBody>
          <a:bodyPr wrap="square">
            <a:spAutoFit/>
          </a:bodyPr>
          <a:lstStyle/>
          <a:p>
            <a:pPr algn="just">
              <a:lnSpc>
                <a:spcPct val="107000"/>
              </a:lnSpc>
              <a:spcAft>
                <a:spcPts val="800"/>
              </a:spcAft>
            </a:pPr>
            <a:r>
              <a:rPr lang="en-GB" sz="2800" dirty="0">
                <a:latin typeface="Calibri" panose="020F0502020204030204" pitchFamily="34" charset="0"/>
                <a:ea typeface="Calibri" panose="020F0502020204030204" pitchFamily="34" charset="0"/>
                <a:cs typeface="Times New Roman" panose="02020603050405020304" pitchFamily="18" charset="0"/>
              </a:rPr>
              <a:t>A common problem to all institutions is that they do not allow differences in interaction because all unknown and unexpected differences are disturbing elements to the institutional procedures. Diversity that cannot be assimilated to the frame of reference is perceived as disturbing to the institutional routines.</a:t>
            </a:r>
          </a:p>
          <a:p>
            <a:pPr>
              <a:lnSpc>
                <a:spcPct val="107000"/>
              </a:lnSpc>
              <a:spcAft>
                <a:spcPts val="800"/>
              </a:spcAft>
            </a:pPr>
            <a:r>
              <a:rPr lang="en-GB" sz="2800" dirty="0" smtClean="0">
                <a:latin typeface="Calibri" panose="020F0502020204030204" pitchFamily="34" charset="0"/>
                <a:ea typeface="Calibri" panose="020F0502020204030204" pitchFamily="34" charset="0"/>
                <a:cs typeface="Times New Roman" panose="02020603050405020304" pitchFamily="18" charset="0"/>
              </a:rPr>
              <a:t>(</a:t>
            </a:r>
            <a:r>
              <a:rPr lang="en-GB" sz="2800" dirty="0" err="1" smtClean="0">
                <a:latin typeface="Calibri" panose="020F0502020204030204" pitchFamily="34" charset="0"/>
                <a:ea typeface="Calibri" panose="020F0502020204030204" pitchFamily="34" charset="0"/>
                <a:cs typeface="Times New Roman" panose="02020603050405020304" pitchFamily="18" charset="0"/>
              </a:rPr>
              <a:t>Otten</a:t>
            </a:r>
            <a:r>
              <a:rPr lang="en-GB" sz="2800" dirty="0" smtClean="0">
                <a:latin typeface="Calibri" panose="020F0502020204030204" pitchFamily="34" charset="0"/>
                <a:ea typeface="Calibri" panose="020F0502020204030204" pitchFamily="34" charset="0"/>
                <a:cs typeface="Times New Roman" panose="02020603050405020304" pitchFamily="18" charset="0"/>
              </a:rPr>
              <a:t>, 2003: 16)</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7450" y="1304926"/>
            <a:ext cx="3683000" cy="2762250"/>
          </a:xfrm>
          <a:prstGeom prst="rect">
            <a:avLst/>
          </a:prstGeom>
        </p:spPr>
      </p:pic>
      <p:sp>
        <p:nvSpPr>
          <p:cNvPr id="5" name="TextBox 4"/>
          <p:cNvSpPr txBox="1"/>
          <p:nvPr/>
        </p:nvSpPr>
        <p:spPr>
          <a:xfrm>
            <a:off x="7543800" y="4067176"/>
            <a:ext cx="2771015" cy="369332"/>
          </a:xfrm>
          <a:prstGeom prst="rect">
            <a:avLst/>
          </a:prstGeom>
          <a:noFill/>
        </p:spPr>
        <p:txBody>
          <a:bodyPr wrap="none" rtlCol="0">
            <a:spAutoFit/>
          </a:bodyPr>
          <a:lstStyle/>
          <a:p>
            <a:r>
              <a:rPr lang="en-GB" dirty="0" smtClean="0"/>
              <a:t>Image @ </a:t>
            </a:r>
            <a:r>
              <a:rPr lang="en-GB" dirty="0" err="1" smtClean="0"/>
              <a:t>Flikr</a:t>
            </a:r>
            <a:r>
              <a:rPr lang="en-GB" dirty="0"/>
              <a:t>, Walker, 2007</a:t>
            </a:r>
          </a:p>
        </p:txBody>
      </p:sp>
    </p:spTree>
    <p:extLst>
      <p:ext uri="{BB962C8B-B14F-4D97-AF65-F5344CB8AC3E}">
        <p14:creationId xmlns:p14="http://schemas.microsoft.com/office/powerpoint/2010/main" val="34626525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09601"/>
            <a:ext cx="6438900" cy="4647426"/>
          </a:xfrm>
          <a:prstGeom prst="rect">
            <a:avLst/>
          </a:prstGeom>
        </p:spPr>
        <p:txBody>
          <a:bodyPr wrap="square">
            <a:spAutoFit/>
          </a:bodyPr>
          <a:lstStyle/>
          <a:p>
            <a:pPr algn="just"/>
            <a:r>
              <a:rPr lang="en-GB" sz="2400" dirty="0"/>
              <a:t>Given the increasing diversity of student and staff communities, it can be argued that the key to successfully internationalising the curriculum, and benefiting from its participants’ diversity, lies first in rejecting existing deficiency models used to frame both international student assimilation and widening participation, and second, in understanding the interconnectedness of home and international students’ multiple identities, </a:t>
            </a:r>
            <a:r>
              <a:rPr lang="en-GB" sz="2400" dirty="0" err="1"/>
              <a:t>positionings</a:t>
            </a:r>
            <a:r>
              <a:rPr lang="en-GB" sz="2400" dirty="0"/>
              <a:t> and needs</a:t>
            </a:r>
            <a:r>
              <a:rPr lang="en-GB" sz="2400" dirty="0" smtClean="0"/>
              <a:t>.</a:t>
            </a:r>
          </a:p>
          <a:p>
            <a:pPr algn="just"/>
            <a:endParaRPr lang="en-GB" sz="2800" dirty="0"/>
          </a:p>
          <a:p>
            <a:pPr algn="just"/>
            <a:r>
              <a:rPr lang="en-GB" sz="2800" dirty="0" smtClean="0"/>
              <a:t>(</a:t>
            </a:r>
            <a:r>
              <a:rPr lang="en-GB" sz="2800" dirty="0" err="1" smtClean="0"/>
              <a:t>Ippolito</a:t>
            </a:r>
            <a:r>
              <a:rPr lang="en-GB" sz="2800" dirty="0" smtClean="0"/>
              <a:t>, 2007: 752)</a:t>
            </a:r>
            <a:endParaRPr lang="en-GB" sz="2800" dirty="0"/>
          </a:p>
        </p:txBody>
      </p:sp>
      <p:sp>
        <p:nvSpPr>
          <p:cNvPr id="5" name="TextBox 4"/>
          <p:cNvSpPr txBox="1"/>
          <p:nvPr/>
        </p:nvSpPr>
        <p:spPr>
          <a:xfrm>
            <a:off x="7098813" y="3733800"/>
            <a:ext cx="2396682" cy="338554"/>
          </a:xfrm>
          <a:prstGeom prst="rect">
            <a:avLst/>
          </a:prstGeom>
          <a:noFill/>
        </p:spPr>
        <p:txBody>
          <a:bodyPr wrap="none" rtlCol="0">
            <a:spAutoFit/>
          </a:bodyPr>
          <a:lstStyle/>
          <a:p>
            <a:r>
              <a:rPr lang="en-GB" sz="1600" dirty="0" smtClean="0"/>
              <a:t>Image @ </a:t>
            </a:r>
            <a:r>
              <a:rPr lang="en-GB" sz="1600" dirty="0" err="1" smtClean="0"/>
              <a:t>Flikr</a:t>
            </a:r>
            <a:r>
              <a:rPr lang="en-GB" sz="1600" dirty="0" smtClean="0"/>
              <a:t>, .naut. 2015 </a:t>
            </a:r>
            <a:endParaRPr lang="en-GB" sz="16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8813" y="647407"/>
            <a:ext cx="4625975" cy="3086393"/>
          </a:xfrm>
          <a:prstGeom prst="rect">
            <a:avLst/>
          </a:prstGeom>
        </p:spPr>
      </p:pic>
    </p:spTree>
    <p:extLst>
      <p:ext uri="{BB962C8B-B14F-4D97-AF65-F5344CB8AC3E}">
        <p14:creationId xmlns:p14="http://schemas.microsoft.com/office/powerpoint/2010/main" val="41872579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1330" y="1955165"/>
            <a:ext cx="5435600" cy="4246880"/>
          </a:xfrm>
          <a:prstGeom prst="rect">
            <a:avLst/>
          </a:prstGeom>
        </p:spPr>
      </p:pic>
      <p:sp>
        <p:nvSpPr>
          <p:cNvPr id="3" name="TextBox 2"/>
          <p:cNvSpPr txBox="1"/>
          <p:nvPr/>
        </p:nvSpPr>
        <p:spPr>
          <a:xfrm>
            <a:off x="3819525" y="828675"/>
            <a:ext cx="3499035" cy="646331"/>
          </a:xfrm>
          <a:prstGeom prst="rect">
            <a:avLst/>
          </a:prstGeom>
          <a:noFill/>
        </p:spPr>
        <p:txBody>
          <a:bodyPr wrap="none" rtlCol="0">
            <a:spAutoFit/>
          </a:bodyPr>
          <a:lstStyle/>
          <a:p>
            <a:r>
              <a:rPr lang="en-GB" sz="3600" dirty="0" smtClean="0"/>
              <a:t>What is diversity?</a:t>
            </a:r>
            <a:endParaRPr lang="en-GB" sz="3600" dirty="0"/>
          </a:p>
        </p:txBody>
      </p:sp>
    </p:spTree>
    <p:extLst>
      <p:ext uri="{BB962C8B-B14F-4D97-AF65-F5344CB8AC3E}">
        <p14:creationId xmlns:p14="http://schemas.microsoft.com/office/powerpoint/2010/main" val="6880717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2332" y="400050"/>
            <a:ext cx="11291508" cy="1661993"/>
          </a:xfrm>
          <a:prstGeom prst="rect">
            <a:avLst/>
          </a:prstGeom>
          <a:noFill/>
        </p:spPr>
        <p:txBody>
          <a:bodyPr wrap="square" rtlCol="0">
            <a:spAutoFit/>
          </a:bodyPr>
          <a:lstStyle/>
          <a:p>
            <a:pPr marL="342900" indent="-342900">
              <a:buFont typeface="Arial" panose="020B0604020202020204" pitchFamily="34" charset="0"/>
              <a:buChar char="•"/>
            </a:pPr>
            <a:r>
              <a:rPr lang="en-GB" sz="2800" dirty="0" smtClean="0"/>
              <a:t>HEA-Embedding Equality and Diversity in the Curriculum project 2016-17: Embedding </a:t>
            </a:r>
            <a:r>
              <a:rPr lang="en-GB" sz="2800" dirty="0" err="1" smtClean="0"/>
              <a:t>interculturalism</a:t>
            </a:r>
            <a:r>
              <a:rPr lang="en-GB" sz="2800" dirty="0" smtClean="0"/>
              <a:t> in learning and teaching at Stirling</a:t>
            </a:r>
          </a:p>
          <a:p>
            <a:pPr marL="342900" indent="-342900">
              <a:buFont typeface="Arial" panose="020B0604020202020204" pitchFamily="34" charset="0"/>
              <a:buChar char="•"/>
            </a:pPr>
            <a:endParaRPr lang="en-GB" sz="2800" dirty="0"/>
          </a:p>
          <a:p>
            <a:endParaRPr lang="en-GB"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7323" y="1848683"/>
            <a:ext cx="5462841" cy="4181475"/>
          </a:xfrm>
          <a:prstGeom prst="rect">
            <a:avLst/>
          </a:prstGeom>
        </p:spPr>
      </p:pic>
      <p:sp>
        <p:nvSpPr>
          <p:cNvPr id="2" name="TextBox 1"/>
          <p:cNvSpPr txBox="1"/>
          <p:nvPr/>
        </p:nvSpPr>
        <p:spPr>
          <a:xfrm>
            <a:off x="5090984" y="6264875"/>
            <a:ext cx="2586606" cy="307777"/>
          </a:xfrm>
          <a:prstGeom prst="rect">
            <a:avLst/>
          </a:prstGeom>
          <a:noFill/>
        </p:spPr>
        <p:txBody>
          <a:bodyPr wrap="none" rtlCol="0">
            <a:spAutoFit/>
          </a:bodyPr>
          <a:lstStyle/>
          <a:p>
            <a:r>
              <a:rPr lang="en-GB" sz="1400" dirty="0" smtClean="0"/>
              <a:t>Image@ </a:t>
            </a:r>
            <a:r>
              <a:rPr lang="en-GB" sz="1400" dirty="0" err="1" smtClean="0"/>
              <a:t>Flikr</a:t>
            </a:r>
            <a:r>
              <a:rPr lang="en-GB" sz="1400" dirty="0" smtClean="0"/>
              <a:t>, Jason Ogden, 2016</a:t>
            </a:r>
            <a:endParaRPr lang="en-GB" sz="1400" dirty="0"/>
          </a:p>
        </p:txBody>
      </p:sp>
    </p:spTree>
    <p:extLst>
      <p:ext uri="{BB962C8B-B14F-4D97-AF65-F5344CB8AC3E}">
        <p14:creationId xmlns:p14="http://schemas.microsoft.com/office/powerpoint/2010/main" val="25035043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GB" dirty="0" smtClean="0"/>
              <a:t>Activities</a:t>
            </a:r>
            <a:endParaRPr lang="en-GB" dirty="0"/>
          </a:p>
        </p:txBody>
      </p:sp>
      <p:sp>
        <p:nvSpPr>
          <p:cNvPr id="3" name="Content Placeholder 2"/>
          <p:cNvSpPr>
            <a:spLocks noGrp="1"/>
          </p:cNvSpPr>
          <p:nvPr>
            <p:ph idx="1"/>
          </p:nvPr>
        </p:nvSpPr>
        <p:spPr>
          <a:xfrm>
            <a:off x="838200" y="1352550"/>
            <a:ext cx="10515600" cy="4824413"/>
          </a:xfrm>
        </p:spPr>
        <p:txBody>
          <a:bodyPr/>
          <a:lstStyle/>
          <a:p>
            <a:r>
              <a:rPr lang="en-GB" dirty="0" smtClean="0"/>
              <a:t>Intercultural dialogue tool</a:t>
            </a:r>
          </a:p>
          <a:p>
            <a:pPr marL="0" indent="0">
              <a:buNone/>
            </a:pPr>
            <a:r>
              <a:rPr lang="en-GB" u="sng">
                <a:hlinkClick r:id="rId2"/>
              </a:rPr>
              <a:t>https://www.heacademy.ac.uk/resource/strategic-enhancement-programme-internationalising-curriculum-toolkit</a:t>
            </a:r>
            <a:endParaRPr lang="en-GB" dirty="0" smtClean="0"/>
          </a:p>
          <a:p>
            <a:r>
              <a:rPr lang="en-GB" dirty="0" smtClean="0"/>
              <a:t>Commonwealth poem </a:t>
            </a:r>
          </a:p>
          <a:p>
            <a:pPr marL="0" indent="0">
              <a:buNone/>
            </a:pP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5299" y="3238500"/>
            <a:ext cx="6543675" cy="3311525"/>
          </a:xfrm>
          <a:prstGeom prst="rect">
            <a:avLst/>
          </a:prstGeom>
        </p:spPr>
      </p:pic>
    </p:spTree>
    <p:extLst>
      <p:ext uri="{BB962C8B-B14F-4D97-AF65-F5344CB8AC3E}">
        <p14:creationId xmlns:p14="http://schemas.microsoft.com/office/powerpoint/2010/main" val="3101897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3831</TotalTime>
  <Words>410</Words>
  <Application>Microsoft Office PowerPoint</Application>
  <PresentationFormat>Widescreen</PresentationFormat>
  <Paragraphs>34</Paragraphs>
  <Slides>10</Slides>
  <Notes>1</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University of Stirling: Embedding equality and diversity in the curriculum - intercultural encounters </vt:lpstr>
      <vt:lpstr>Aims of workshop </vt:lpstr>
      <vt:lpstr>The danger of a single story</vt:lpstr>
      <vt:lpstr>PowerPoint Presentation</vt:lpstr>
      <vt:lpstr>PowerPoint Presentation</vt:lpstr>
      <vt:lpstr>PowerPoint Presentation</vt:lpstr>
      <vt:lpstr>PowerPoint Presentation</vt:lpstr>
      <vt:lpstr>PowerPoint Presentation</vt:lpstr>
      <vt:lpstr>Activities</vt:lpstr>
      <vt:lpstr>References</vt:lpstr>
    </vt:vector>
  </TitlesOfParts>
  <Company>University of Stirling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Catriona Cunningham</dc:creator>
  <cp:lastModifiedBy>Nicole Cairns</cp:lastModifiedBy>
  <cp:revision>19</cp:revision>
  <dcterms:created xsi:type="dcterms:W3CDTF">2016-09-01T14:24:10Z</dcterms:created>
  <dcterms:modified xsi:type="dcterms:W3CDTF">2018-03-26T13:54:23Z</dcterms:modified>
</cp:coreProperties>
</file>