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8" r:id="rId2"/>
    <p:sldId id="290" r:id="rId3"/>
    <p:sldId id="291" r:id="rId4"/>
    <p:sldId id="296" r:id="rId5"/>
    <p:sldId id="297" r:id="rId6"/>
    <p:sldId id="298" r:id="rId7"/>
    <p:sldId id="302" r:id="rId8"/>
    <p:sldId id="292" r:id="rId9"/>
    <p:sldId id="293" r:id="rId10"/>
    <p:sldId id="295" r:id="rId11"/>
    <p:sldId id="307" r:id="rId12"/>
    <p:sldId id="308" r:id="rId13"/>
    <p:sldId id="304" r:id="rId14"/>
    <p:sldId id="306" r:id="rId15"/>
    <p:sldId id="299" r:id="rId16"/>
    <p:sldId id="282" r:id="rId17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B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924" autoAdjust="0"/>
  </p:normalViewPr>
  <p:slideViewPr>
    <p:cSldViewPr snapToGrid="0" snapToObjects="1">
      <p:cViewPr varScale="1">
        <p:scale>
          <a:sx n="79" d="100"/>
          <a:sy n="79" d="100"/>
        </p:scale>
        <p:origin x="228" y="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92EA17-987E-4263-B072-A3FD05B36DFD}" type="doc">
      <dgm:prSet loTypeId="urn:microsoft.com/office/officeart/2008/layout/HorizontalMultiLevelHierarchy" loCatId="hierarchy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E9CFC0B7-F7C5-4D0F-BDF6-C6F12D58BA43}">
      <dgm:prSet phldrT="[Text]" custT="1"/>
      <dgm:spPr>
        <a:solidFill>
          <a:srgbClr val="002B5C"/>
        </a:solidFill>
      </dgm:spPr>
      <dgm:t>
        <a:bodyPr/>
        <a:lstStyle/>
        <a:p>
          <a:r>
            <a:rPr lang="en-GB" sz="2800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Trans identified…</a:t>
          </a:r>
          <a:endParaRPr lang="en-GB" sz="2800" dirty="0">
            <a:latin typeface="Arial Narrow" panose="020B0606020202030204" pitchFamily="34" charset="0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C8AFBA2D-54D5-45CE-9DAA-063B562333CD}" type="parTrans" cxnId="{6A6C25E3-181D-4A71-8374-D68B6E96A03B}">
      <dgm:prSet/>
      <dgm:spPr/>
      <dgm:t>
        <a:bodyPr/>
        <a:lstStyle/>
        <a:p>
          <a:endParaRPr lang="en-GB"/>
        </a:p>
      </dgm:t>
    </dgm:pt>
    <dgm:pt modelId="{F69BB429-550D-4C65-A861-E123B754F8F8}" type="sibTrans" cxnId="{6A6C25E3-181D-4A71-8374-D68B6E96A03B}">
      <dgm:prSet/>
      <dgm:spPr/>
      <dgm:t>
        <a:bodyPr/>
        <a:lstStyle/>
        <a:p>
          <a:endParaRPr lang="en-GB"/>
        </a:p>
      </dgm:t>
    </dgm:pt>
    <dgm:pt modelId="{629D00ED-4C9A-4145-92C8-D204F0D5A979}">
      <dgm:prSet phldrT="[Text]"/>
      <dgm:spPr>
        <a:solidFill>
          <a:srgbClr val="002B5C"/>
        </a:solidFill>
      </dgm:spPr>
      <dgm:t>
        <a:bodyPr/>
        <a:lstStyle/>
        <a:p>
          <a:r>
            <a:rPr lang="en-US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Prospective or current </a:t>
          </a:r>
          <a:r>
            <a:rPr lang="en-US" u="sng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applicants</a:t>
          </a:r>
          <a:endParaRPr lang="en-GB" u="sng" dirty="0">
            <a:latin typeface="Arial Narrow" panose="020B0606020202030204" pitchFamily="34" charset="0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E8E4C89F-5D03-41FF-9FA5-FD759B429DDF}" type="parTrans" cxnId="{5F1EA8DE-E43A-4121-B5DA-106EB5DAA931}">
      <dgm:prSet/>
      <dgm:spPr/>
      <dgm:t>
        <a:bodyPr/>
        <a:lstStyle/>
        <a:p>
          <a:endParaRPr lang="en-GB"/>
        </a:p>
      </dgm:t>
    </dgm:pt>
    <dgm:pt modelId="{7D47C670-DC4F-4078-B4FF-10F277908FB0}" type="sibTrans" cxnId="{5F1EA8DE-E43A-4121-B5DA-106EB5DAA931}">
      <dgm:prSet/>
      <dgm:spPr/>
      <dgm:t>
        <a:bodyPr/>
        <a:lstStyle/>
        <a:p>
          <a:endParaRPr lang="en-GB"/>
        </a:p>
      </dgm:t>
    </dgm:pt>
    <dgm:pt modelId="{5523C7B4-DDAB-446B-A509-7F3811C05186}">
      <dgm:prSet phldrT="[Text]"/>
      <dgm:spPr>
        <a:solidFill>
          <a:srgbClr val="002B5C"/>
        </a:solidFill>
      </dgm:spPr>
      <dgm:t>
        <a:bodyPr/>
        <a:lstStyle/>
        <a:p>
          <a:r>
            <a:rPr lang="en-US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Current or recent </a:t>
          </a:r>
          <a:r>
            <a:rPr lang="en-US" i="0" u="sng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students</a:t>
          </a:r>
          <a:endParaRPr lang="en-GB" i="0" u="sng" dirty="0">
            <a:latin typeface="Arial Narrow" panose="020B0606020202030204" pitchFamily="34" charset="0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F87DA1CA-5EBE-457B-BD1D-2CAF81C857E5}" type="parTrans" cxnId="{E2B99712-0954-4BE6-ADB5-95DDE4CA8F00}">
      <dgm:prSet/>
      <dgm:spPr/>
      <dgm:t>
        <a:bodyPr/>
        <a:lstStyle/>
        <a:p>
          <a:endParaRPr lang="en-GB"/>
        </a:p>
      </dgm:t>
    </dgm:pt>
    <dgm:pt modelId="{6272DDCE-1F25-4BB5-A152-4810B19CC397}" type="sibTrans" cxnId="{E2B99712-0954-4BE6-ADB5-95DDE4CA8F00}">
      <dgm:prSet/>
      <dgm:spPr/>
      <dgm:t>
        <a:bodyPr/>
        <a:lstStyle/>
        <a:p>
          <a:endParaRPr lang="en-GB"/>
        </a:p>
      </dgm:t>
    </dgm:pt>
    <dgm:pt modelId="{397B9C87-4CC4-451A-8733-76A9EDA0C48B}">
      <dgm:prSet phldrT="[Text]"/>
      <dgm:spPr>
        <a:solidFill>
          <a:srgbClr val="002B5C"/>
        </a:solidFill>
      </dgm:spPr>
      <dgm:t>
        <a:bodyPr/>
        <a:lstStyle/>
        <a:p>
          <a:r>
            <a:rPr lang="en-US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Prospective, current or recent </a:t>
          </a:r>
          <a:r>
            <a:rPr lang="en-US" u="sng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staff</a:t>
          </a:r>
          <a:endParaRPr lang="en-GB" u="sng" dirty="0">
            <a:latin typeface="Arial Narrow" panose="020B0606020202030204" pitchFamily="34" charset="0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4A4C4532-5C50-4F2E-AB6E-5003B3E096B8}" type="parTrans" cxnId="{4D1D4C47-C57E-45A6-9E4B-55276C76C51C}">
      <dgm:prSet/>
      <dgm:spPr/>
      <dgm:t>
        <a:bodyPr/>
        <a:lstStyle/>
        <a:p>
          <a:endParaRPr lang="en-GB"/>
        </a:p>
      </dgm:t>
    </dgm:pt>
    <dgm:pt modelId="{CAD3CE56-09AD-4B57-AE6B-BC1E7B215F46}" type="sibTrans" cxnId="{4D1D4C47-C57E-45A6-9E4B-55276C76C51C}">
      <dgm:prSet/>
      <dgm:spPr/>
      <dgm:t>
        <a:bodyPr/>
        <a:lstStyle/>
        <a:p>
          <a:endParaRPr lang="en-GB"/>
        </a:p>
      </dgm:t>
    </dgm:pt>
    <dgm:pt modelId="{90099D95-F5AC-438B-8841-E8778ADD5060}" type="pres">
      <dgm:prSet presAssocID="{8A92EA17-987E-4263-B072-A3FD05B36DF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091157E-5DFC-4674-A23F-7D88B1FD09AD}" type="pres">
      <dgm:prSet presAssocID="{E9CFC0B7-F7C5-4D0F-BDF6-C6F12D58BA43}" presName="root1" presStyleCnt="0"/>
      <dgm:spPr/>
    </dgm:pt>
    <dgm:pt modelId="{46EDD784-2249-4C54-B9F3-D0F23DD281BF}" type="pres">
      <dgm:prSet presAssocID="{E9CFC0B7-F7C5-4D0F-BDF6-C6F12D58BA43}" presName="LevelOneTextNode" presStyleLbl="node0" presStyleIdx="0" presStyleCnt="1" custLinFactNeighborY="-524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63AE883-4AE3-456D-9875-5331AE7E52AD}" type="pres">
      <dgm:prSet presAssocID="{E9CFC0B7-F7C5-4D0F-BDF6-C6F12D58BA43}" presName="level2hierChild" presStyleCnt="0"/>
      <dgm:spPr/>
    </dgm:pt>
    <dgm:pt modelId="{EE888157-2126-4F39-A7E3-DFC450E9E718}" type="pres">
      <dgm:prSet presAssocID="{E8E4C89F-5D03-41FF-9FA5-FD759B429DDF}" presName="conn2-1" presStyleLbl="parChTrans1D2" presStyleIdx="0" presStyleCnt="3"/>
      <dgm:spPr/>
      <dgm:t>
        <a:bodyPr/>
        <a:lstStyle/>
        <a:p>
          <a:endParaRPr lang="en-GB"/>
        </a:p>
      </dgm:t>
    </dgm:pt>
    <dgm:pt modelId="{A2369860-EA84-45D7-ACE2-A63DF90234D3}" type="pres">
      <dgm:prSet presAssocID="{E8E4C89F-5D03-41FF-9FA5-FD759B429DDF}" presName="connTx" presStyleLbl="parChTrans1D2" presStyleIdx="0" presStyleCnt="3"/>
      <dgm:spPr/>
      <dgm:t>
        <a:bodyPr/>
        <a:lstStyle/>
        <a:p>
          <a:endParaRPr lang="en-GB"/>
        </a:p>
      </dgm:t>
    </dgm:pt>
    <dgm:pt modelId="{AE26A3A2-E8F2-4968-9307-10E69BE4561C}" type="pres">
      <dgm:prSet presAssocID="{629D00ED-4C9A-4145-92C8-D204F0D5A979}" presName="root2" presStyleCnt="0"/>
      <dgm:spPr/>
    </dgm:pt>
    <dgm:pt modelId="{167D056D-D86B-49E8-A6A2-5592EB9E255E}" type="pres">
      <dgm:prSet presAssocID="{629D00ED-4C9A-4145-92C8-D204F0D5A979}" presName="LevelTwoTextNode" presStyleLbl="node2" presStyleIdx="0" presStyleCnt="3" custScaleX="17096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78FAE56-79E9-4370-AB9F-87F0290D17E4}" type="pres">
      <dgm:prSet presAssocID="{629D00ED-4C9A-4145-92C8-D204F0D5A979}" presName="level3hierChild" presStyleCnt="0"/>
      <dgm:spPr/>
    </dgm:pt>
    <dgm:pt modelId="{82970984-06B4-4198-AD34-912457A338C0}" type="pres">
      <dgm:prSet presAssocID="{F87DA1CA-5EBE-457B-BD1D-2CAF81C857E5}" presName="conn2-1" presStyleLbl="parChTrans1D2" presStyleIdx="1" presStyleCnt="3"/>
      <dgm:spPr/>
      <dgm:t>
        <a:bodyPr/>
        <a:lstStyle/>
        <a:p>
          <a:endParaRPr lang="en-GB"/>
        </a:p>
      </dgm:t>
    </dgm:pt>
    <dgm:pt modelId="{8B6CB47D-811B-4798-BFE2-764E44B5CFF9}" type="pres">
      <dgm:prSet presAssocID="{F87DA1CA-5EBE-457B-BD1D-2CAF81C857E5}" presName="connTx" presStyleLbl="parChTrans1D2" presStyleIdx="1" presStyleCnt="3"/>
      <dgm:spPr/>
      <dgm:t>
        <a:bodyPr/>
        <a:lstStyle/>
        <a:p>
          <a:endParaRPr lang="en-GB"/>
        </a:p>
      </dgm:t>
    </dgm:pt>
    <dgm:pt modelId="{4AFF5442-6AC6-4675-AAA6-16DF0CB8352D}" type="pres">
      <dgm:prSet presAssocID="{5523C7B4-DDAB-446B-A509-7F3811C05186}" presName="root2" presStyleCnt="0"/>
      <dgm:spPr/>
    </dgm:pt>
    <dgm:pt modelId="{8672CC0D-8C54-4526-ABAD-8AF75E295073}" type="pres">
      <dgm:prSet presAssocID="{5523C7B4-DDAB-446B-A509-7F3811C05186}" presName="LevelTwoTextNode" presStyleLbl="node2" presStyleIdx="1" presStyleCnt="3" custScaleX="17091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9CE646E-FE7D-4C91-BF2F-9A85155EAE5D}" type="pres">
      <dgm:prSet presAssocID="{5523C7B4-DDAB-446B-A509-7F3811C05186}" presName="level3hierChild" presStyleCnt="0"/>
      <dgm:spPr/>
    </dgm:pt>
    <dgm:pt modelId="{01FF9D5C-1D27-41E0-B724-10544C2BCEAB}" type="pres">
      <dgm:prSet presAssocID="{4A4C4532-5C50-4F2E-AB6E-5003B3E096B8}" presName="conn2-1" presStyleLbl="parChTrans1D2" presStyleIdx="2" presStyleCnt="3"/>
      <dgm:spPr/>
      <dgm:t>
        <a:bodyPr/>
        <a:lstStyle/>
        <a:p>
          <a:endParaRPr lang="en-GB"/>
        </a:p>
      </dgm:t>
    </dgm:pt>
    <dgm:pt modelId="{820998A3-F365-441C-A9E7-93B9480DA015}" type="pres">
      <dgm:prSet presAssocID="{4A4C4532-5C50-4F2E-AB6E-5003B3E096B8}" presName="connTx" presStyleLbl="parChTrans1D2" presStyleIdx="2" presStyleCnt="3"/>
      <dgm:spPr/>
      <dgm:t>
        <a:bodyPr/>
        <a:lstStyle/>
        <a:p>
          <a:endParaRPr lang="en-GB"/>
        </a:p>
      </dgm:t>
    </dgm:pt>
    <dgm:pt modelId="{C3376627-2836-435B-897B-8AD21C0D8D58}" type="pres">
      <dgm:prSet presAssocID="{397B9C87-4CC4-451A-8733-76A9EDA0C48B}" presName="root2" presStyleCnt="0"/>
      <dgm:spPr/>
    </dgm:pt>
    <dgm:pt modelId="{72717B3B-C46A-468B-BF11-8FECB8195700}" type="pres">
      <dgm:prSet presAssocID="{397B9C87-4CC4-451A-8733-76A9EDA0C48B}" presName="LevelTwoTextNode" presStyleLbl="node2" presStyleIdx="2" presStyleCnt="3" custScaleX="17195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DEBB0A7-1E3E-40E3-9004-83BB9BCE3292}" type="pres">
      <dgm:prSet presAssocID="{397B9C87-4CC4-451A-8733-76A9EDA0C48B}" presName="level3hierChild" presStyleCnt="0"/>
      <dgm:spPr/>
    </dgm:pt>
  </dgm:ptLst>
  <dgm:cxnLst>
    <dgm:cxn modelId="{6A4CD2EC-6571-46DB-AC33-E113A742A16D}" type="presOf" srcId="{397B9C87-4CC4-451A-8733-76A9EDA0C48B}" destId="{72717B3B-C46A-468B-BF11-8FECB8195700}" srcOrd="0" destOrd="0" presId="urn:microsoft.com/office/officeart/2008/layout/HorizontalMultiLevelHierarchy"/>
    <dgm:cxn modelId="{8DA425A5-319C-442C-84FF-A5B833B25753}" type="presOf" srcId="{8A92EA17-987E-4263-B072-A3FD05B36DFD}" destId="{90099D95-F5AC-438B-8841-E8778ADD5060}" srcOrd="0" destOrd="0" presId="urn:microsoft.com/office/officeart/2008/layout/HorizontalMultiLevelHierarchy"/>
    <dgm:cxn modelId="{F63DCA20-B631-4AAC-8E6A-389B8478BC27}" type="presOf" srcId="{629D00ED-4C9A-4145-92C8-D204F0D5A979}" destId="{167D056D-D86B-49E8-A6A2-5592EB9E255E}" srcOrd="0" destOrd="0" presId="urn:microsoft.com/office/officeart/2008/layout/HorizontalMultiLevelHierarchy"/>
    <dgm:cxn modelId="{5F1EA8DE-E43A-4121-B5DA-106EB5DAA931}" srcId="{E9CFC0B7-F7C5-4D0F-BDF6-C6F12D58BA43}" destId="{629D00ED-4C9A-4145-92C8-D204F0D5A979}" srcOrd="0" destOrd="0" parTransId="{E8E4C89F-5D03-41FF-9FA5-FD759B429DDF}" sibTransId="{7D47C670-DC4F-4078-B4FF-10F277908FB0}"/>
    <dgm:cxn modelId="{4D1D4C47-C57E-45A6-9E4B-55276C76C51C}" srcId="{E9CFC0B7-F7C5-4D0F-BDF6-C6F12D58BA43}" destId="{397B9C87-4CC4-451A-8733-76A9EDA0C48B}" srcOrd="2" destOrd="0" parTransId="{4A4C4532-5C50-4F2E-AB6E-5003B3E096B8}" sibTransId="{CAD3CE56-09AD-4B57-AE6B-BC1E7B215F46}"/>
    <dgm:cxn modelId="{EB64A94D-1CF2-415A-8845-8316FC189883}" type="presOf" srcId="{F87DA1CA-5EBE-457B-BD1D-2CAF81C857E5}" destId="{8B6CB47D-811B-4798-BFE2-764E44B5CFF9}" srcOrd="1" destOrd="0" presId="urn:microsoft.com/office/officeart/2008/layout/HorizontalMultiLevelHierarchy"/>
    <dgm:cxn modelId="{E2B99712-0954-4BE6-ADB5-95DDE4CA8F00}" srcId="{E9CFC0B7-F7C5-4D0F-BDF6-C6F12D58BA43}" destId="{5523C7B4-DDAB-446B-A509-7F3811C05186}" srcOrd="1" destOrd="0" parTransId="{F87DA1CA-5EBE-457B-BD1D-2CAF81C857E5}" sibTransId="{6272DDCE-1F25-4BB5-A152-4810B19CC397}"/>
    <dgm:cxn modelId="{49C37DFC-C2B9-4947-A601-33572EB43017}" type="presOf" srcId="{4A4C4532-5C50-4F2E-AB6E-5003B3E096B8}" destId="{01FF9D5C-1D27-41E0-B724-10544C2BCEAB}" srcOrd="0" destOrd="0" presId="urn:microsoft.com/office/officeart/2008/layout/HorizontalMultiLevelHierarchy"/>
    <dgm:cxn modelId="{FA1F37A7-A41E-4673-9E89-408312785F39}" type="presOf" srcId="{E8E4C89F-5D03-41FF-9FA5-FD759B429DDF}" destId="{A2369860-EA84-45D7-ACE2-A63DF90234D3}" srcOrd="1" destOrd="0" presId="urn:microsoft.com/office/officeart/2008/layout/HorizontalMultiLevelHierarchy"/>
    <dgm:cxn modelId="{DF8FCD13-D6ED-4EE1-A56D-33B2458346E7}" type="presOf" srcId="{4A4C4532-5C50-4F2E-AB6E-5003B3E096B8}" destId="{820998A3-F365-441C-A9E7-93B9480DA015}" srcOrd="1" destOrd="0" presId="urn:microsoft.com/office/officeart/2008/layout/HorizontalMultiLevelHierarchy"/>
    <dgm:cxn modelId="{FB66B919-B03F-4660-820C-1001B1A6D3EE}" type="presOf" srcId="{F87DA1CA-5EBE-457B-BD1D-2CAF81C857E5}" destId="{82970984-06B4-4198-AD34-912457A338C0}" srcOrd="0" destOrd="0" presId="urn:microsoft.com/office/officeart/2008/layout/HorizontalMultiLevelHierarchy"/>
    <dgm:cxn modelId="{DCE2FB93-7A2A-43C3-82F1-C4BFF608D837}" type="presOf" srcId="{5523C7B4-DDAB-446B-A509-7F3811C05186}" destId="{8672CC0D-8C54-4526-ABAD-8AF75E295073}" srcOrd="0" destOrd="0" presId="urn:microsoft.com/office/officeart/2008/layout/HorizontalMultiLevelHierarchy"/>
    <dgm:cxn modelId="{6A6C25E3-181D-4A71-8374-D68B6E96A03B}" srcId="{8A92EA17-987E-4263-B072-A3FD05B36DFD}" destId="{E9CFC0B7-F7C5-4D0F-BDF6-C6F12D58BA43}" srcOrd="0" destOrd="0" parTransId="{C8AFBA2D-54D5-45CE-9DAA-063B562333CD}" sibTransId="{F69BB429-550D-4C65-A861-E123B754F8F8}"/>
    <dgm:cxn modelId="{15531BE6-5554-4EA7-901B-56657771E792}" type="presOf" srcId="{E9CFC0B7-F7C5-4D0F-BDF6-C6F12D58BA43}" destId="{46EDD784-2249-4C54-B9F3-D0F23DD281BF}" srcOrd="0" destOrd="0" presId="urn:microsoft.com/office/officeart/2008/layout/HorizontalMultiLevelHierarchy"/>
    <dgm:cxn modelId="{2E42FAAA-1205-41A8-B11C-1DD5D77F6E00}" type="presOf" srcId="{E8E4C89F-5D03-41FF-9FA5-FD759B429DDF}" destId="{EE888157-2126-4F39-A7E3-DFC450E9E718}" srcOrd="0" destOrd="0" presId="urn:microsoft.com/office/officeart/2008/layout/HorizontalMultiLevelHierarchy"/>
    <dgm:cxn modelId="{103CB63D-A426-4478-AE4F-04BD6EBB81A7}" type="presParOf" srcId="{90099D95-F5AC-438B-8841-E8778ADD5060}" destId="{3091157E-5DFC-4674-A23F-7D88B1FD09AD}" srcOrd="0" destOrd="0" presId="urn:microsoft.com/office/officeart/2008/layout/HorizontalMultiLevelHierarchy"/>
    <dgm:cxn modelId="{FF555CC4-4015-41DC-9106-293220A6528E}" type="presParOf" srcId="{3091157E-5DFC-4674-A23F-7D88B1FD09AD}" destId="{46EDD784-2249-4C54-B9F3-D0F23DD281BF}" srcOrd="0" destOrd="0" presId="urn:microsoft.com/office/officeart/2008/layout/HorizontalMultiLevelHierarchy"/>
    <dgm:cxn modelId="{A24FCF37-6B89-44DD-AF54-AF94E8EAFE5F}" type="presParOf" srcId="{3091157E-5DFC-4674-A23F-7D88B1FD09AD}" destId="{263AE883-4AE3-456D-9875-5331AE7E52AD}" srcOrd="1" destOrd="0" presId="urn:microsoft.com/office/officeart/2008/layout/HorizontalMultiLevelHierarchy"/>
    <dgm:cxn modelId="{F75A1C11-A73C-47F6-91F3-E2A0D1BA5FFA}" type="presParOf" srcId="{263AE883-4AE3-456D-9875-5331AE7E52AD}" destId="{EE888157-2126-4F39-A7E3-DFC450E9E718}" srcOrd="0" destOrd="0" presId="urn:microsoft.com/office/officeart/2008/layout/HorizontalMultiLevelHierarchy"/>
    <dgm:cxn modelId="{1B8282AC-0F2F-49ED-9468-22B6864A70D5}" type="presParOf" srcId="{EE888157-2126-4F39-A7E3-DFC450E9E718}" destId="{A2369860-EA84-45D7-ACE2-A63DF90234D3}" srcOrd="0" destOrd="0" presId="urn:microsoft.com/office/officeart/2008/layout/HorizontalMultiLevelHierarchy"/>
    <dgm:cxn modelId="{6D0BF285-5AB9-4394-A55B-1FAB31103E5E}" type="presParOf" srcId="{263AE883-4AE3-456D-9875-5331AE7E52AD}" destId="{AE26A3A2-E8F2-4968-9307-10E69BE4561C}" srcOrd="1" destOrd="0" presId="urn:microsoft.com/office/officeart/2008/layout/HorizontalMultiLevelHierarchy"/>
    <dgm:cxn modelId="{A165CF97-EFB5-48B4-9970-9C3D5C3C5981}" type="presParOf" srcId="{AE26A3A2-E8F2-4968-9307-10E69BE4561C}" destId="{167D056D-D86B-49E8-A6A2-5592EB9E255E}" srcOrd="0" destOrd="0" presId="urn:microsoft.com/office/officeart/2008/layout/HorizontalMultiLevelHierarchy"/>
    <dgm:cxn modelId="{2BD771AB-5499-4B15-A9A7-96212F92C85F}" type="presParOf" srcId="{AE26A3A2-E8F2-4968-9307-10E69BE4561C}" destId="{678FAE56-79E9-4370-AB9F-87F0290D17E4}" srcOrd="1" destOrd="0" presId="urn:microsoft.com/office/officeart/2008/layout/HorizontalMultiLevelHierarchy"/>
    <dgm:cxn modelId="{17B7A3A9-C899-445A-A751-EA8B45ACA1DA}" type="presParOf" srcId="{263AE883-4AE3-456D-9875-5331AE7E52AD}" destId="{82970984-06B4-4198-AD34-912457A338C0}" srcOrd="2" destOrd="0" presId="urn:microsoft.com/office/officeart/2008/layout/HorizontalMultiLevelHierarchy"/>
    <dgm:cxn modelId="{B2948FED-83B0-490A-9453-A2C31FAFB103}" type="presParOf" srcId="{82970984-06B4-4198-AD34-912457A338C0}" destId="{8B6CB47D-811B-4798-BFE2-764E44B5CFF9}" srcOrd="0" destOrd="0" presId="urn:microsoft.com/office/officeart/2008/layout/HorizontalMultiLevelHierarchy"/>
    <dgm:cxn modelId="{6C4B4A3C-3E0D-4B74-A1ED-D1096F0D9585}" type="presParOf" srcId="{263AE883-4AE3-456D-9875-5331AE7E52AD}" destId="{4AFF5442-6AC6-4675-AAA6-16DF0CB8352D}" srcOrd="3" destOrd="0" presId="urn:microsoft.com/office/officeart/2008/layout/HorizontalMultiLevelHierarchy"/>
    <dgm:cxn modelId="{EF7E5E55-A8CE-46EC-85FB-EEDC38142647}" type="presParOf" srcId="{4AFF5442-6AC6-4675-AAA6-16DF0CB8352D}" destId="{8672CC0D-8C54-4526-ABAD-8AF75E295073}" srcOrd="0" destOrd="0" presId="urn:microsoft.com/office/officeart/2008/layout/HorizontalMultiLevelHierarchy"/>
    <dgm:cxn modelId="{A3FB95FF-4127-4CF8-8325-FD1BD829A546}" type="presParOf" srcId="{4AFF5442-6AC6-4675-AAA6-16DF0CB8352D}" destId="{59CE646E-FE7D-4C91-BF2F-9A85155EAE5D}" srcOrd="1" destOrd="0" presId="urn:microsoft.com/office/officeart/2008/layout/HorizontalMultiLevelHierarchy"/>
    <dgm:cxn modelId="{97586B43-24BF-41A6-8310-B721A4327654}" type="presParOf" srcId="{263AE883-4AE3-456D-9875-5331AE7E52AD}" destId="{01FF9D5C-1D27-41E0-B724-10544C2BCEAB}" srcOrd="4" destOrd="0" presId="urn:microsoft.com/office/officeart/2008/layout/HorizontalMultiLevelHierarchy"/>
    <dgm:cxn modelId="{717D30A3-321D-4DA1-91DB-4AEC7E4B7F19}" type="presParOf" srcId="{01FF9D5C-1D27-41E0-B724-10544C2BCEAB}" destId="{820998A3-F365-441C-A9E7-93B9480DA015}" srcOrd="0" destOrd="0" presId="urn:microsoft.com/office/officeart/2008/layout/HorizontalMultiLevelHierarchy"/>
    <dgm:cxn modelId="{79857034-7718-4803-9194-B0B08146ACBE}" type="presParOf" srcId="{263AE883-4AE3-456D-9875-5331AE7E52AD}" destId="{C3376627-2836-435B-897B-8AD21C0D8D58}" srcOrd="5" destOrd="0" presId="urn:microsoft.com/office/officeart/2008/layout/HorizontalMultiLevelHierarchy"/>
    <dgm:cxn modelId="{CC64E78E-6078-4F44-BE3C-58CE7D200870}" type="presParOf" srcId="{C3376627-2836-435B-897B-8AD21C0D8D58}" destId="{72717B3B-C46A-468B-BF11-8FECB8195700}" srcOrd="0" destOrd="0" presId="urn:microsoft.com/office/officeart/2008/layout/HorizontalMultiLevelHierarchy"/>
    <dgm:cxn modelId="{3AB469BA-D0D6-4DE1-B0E0-7C7B979CD325}" type="presParOf" srcId="{C3376627-2836-435B-897B-8AD21C0D8D58}" destId="{7DEBB0A7-1E3E-40E3-9004-83BB9BCE329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92EA17-987E-4263-B072-A3FD05B36DFD}" type="doc">
      <dgm:prSet loTypeId="urn:microsoft.com/office/officeart/2008/layout/HorizontalMultiLevelHierarchy" loCatId="hierarchy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E9CFC0B7-F7C5-4D0F-BDF6-C6F12D58BA43}">
      <dgm:prSet phldrT="[Text]" custT="1"/>
      <dgm:spPr>
        <a:solidFill>
          <a:srgbClr val="002B5C"/>
        </a:solidFill>
      </dgm:spPr>
      <dgm:t>
        <a:bodyPr/>
        <a:lstStyle/>
        <a:p>
          <a:r>
            <a:rPr lang="en-GB" sz="2800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Sector Staff &amp; Reps</a:t>
          </a:r>
          <a:endParaRPr lang="en-GB" sz="2800" dirty="0">
            <a:latin typeface="Arial Narrow" panose="020B0606020202030204" pitchFamily="34" charset="0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C8AFBA2D-54D5-45CE-9DAA-063B562333CD}" type="parTrans" cxnId="{6A6C25E3-181D-4A71-8374-D68B6E96A03B}">
      <dgm:prSet/>
      <dgm:spPr/>
      <dgm:t>
        <a:bodyPr/>
        <a:lstStyle/>
        <a:p>
          <a:endParaRPr lang="en-GB"/>
        </a:p>
      </dgm:t>
    </dgm:pt>
    <dgm:pt modelId="{F69BB429-550D-4C65-A861-E123B754F8F8}" type="sibTrans" cxnId="{6A6C25E3-181D-4A71-8374-D68B6E96A03B}">
      <dgm:prSet/>
      <dgm:spPr/>
      <dgm:t>
        <a:bodyPr/>
        <a:lstStyle/>
        <a:p>
          <a:endParaRPr lang="en-GB"/>
        </a:p>
      </dgm:t>
    </dgm:pt>
    <dgm:pt modelId="{629D00ED-4C9A-4145-92C8-D204F0D5A979}">
      <dgm:prSet phldrT="[Text]"/>
      <dgm:spPr>
        <a:solidFill>
          <a:srgbClr val="002B5C"/>
        </a:solidFill>
      </dgm:spPr>
      <dgm:t>
        <a:bodyPr/>
        <a:lstStyle/>
        <a:p>
          <a:r>
            <a:rPr lang="en-US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Equality &amp; Diversity, HR, Student Services etc</a:t>
          </a:r>
          <a:r>
            <a:rPr lang="en-US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.</a:t>
          </a:r>
        </a:p>
      </dgm:t>
    </dgm:pt>
    <dgm:pt modelId="{E8E4C89F-5D03-41FF-9FA5-FD759B429DDF}" type="parTrans" cxnId="{5F1EA8DE-E43A-4121-B5DA-106EB5DAA931}">
      <dgm:prSet/>
      <dgm:spPr/>
      <dgm:t>
        <a:bodyPr/>
        <a:lstStyle/>
        <a:p>
          <a:endParaRPr lang="en-GB"/>
        </a:p>
      </dgm:t>
    </dgm:pt>
    <dgm:pt modelId="{7D47C670-DC4F-4078-B4FF-10F277908FB0}" type="sibTrans" cxnId="{5F1EA8DE-E43A-4121-B5DA-106EB5DAA931}">
      <dgm:prSet/>
      <dgm:spPr/>
      <dgm:t>
        <a:bodyPr/>
        <a:lstStyle/>
        <a:p>
          <a:endParaRPr lang="en-GB"/>
        </a:p>
      </dgm:t>
    </dgm:pt>
    <dgm:pt modelId="{5523C7B4-DDAB-446B-A509-7F3811C05186}">
      <dgm:prSet phldrT="[Text]"/>
      <dgm:spPr>
        <a:solidFill>
          <a:srgbClr val="002B5C"/>
        </a:solidFill>
      </dgm:spPr>
      <dgm:t>
        <a:bodyPr/>
        <a:lstStyle/>
        <a:p>
          <a:r>
            <a:rPr lang="en-US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Staff with experience of supporting trans students / staff </a:t>
          </a:r>
          <a:endParaRPr lang="en-GB" i="0" u="sng" dirty="0">
            <a:latin typeface="Arial Narrow" panose="020B0606020202030204" pitchFamily="34" charset="0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F87DA1CA-5EBE-457B-BD1D-2CAF81C857E5}" type="parTrans" cxnId="{E2B99712-0954-4BE6-ADB5-95DDE4CA8F00}">
      <dgm:prSet/>
      <dgm:spPr/>
      <dgm:t>
        <a:bodyPr/>
        <a:lstStyle/>
        <a:p>
          <a:endParaRPr lang="en-GB"/>
        </a:p>
      </dgm:t>
    </dgm:pt>
    <dgm:pt modelId="{6272DDCE-1F25-4BB5-A152-4810B19CC397}" type="sibTrans" cxnId="{E2B99712-0954-4BE6-ADB5-95DDE4CA8F00}">
      <dgm:prSet/>
      <dgm:spPr/>
      <dgm:t>
        <a:bodyPr/>
        <a:lstStyle/>
        <a:p>
          <a:endParaRPr lang="en-GB"/>
        </a:p>
      </dgm:t>
    </dgm:pt>
    <dgm:pt modelId="{397B9C87-4CC4-451A-8733-76A9EDA0C48B}">
      <dgm:prSet phldrT="[Text]"/>
      <dgm:spPr>
        <a:solidFill>
          <a:srgbClr val="002B5C"/>
        </a:solidFill>
      </dgm:spPr>
      <dgm:t>
        <a:bodyPr/>
        <a:lstStyle/>
        <a:p>
          <a:r>
            <a:rPr lang="en-GB" u="none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Staff and student union representatives</a:t>
          </a:r>
          <a:endParaRPr lang="en-GB" u="none" dirty="0">
            <a:latin typeface="Arial Narrow" panose="020B0606020202030204" pitchFamily="34" charset="0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4A4C4532-5C50-4F2E-AB6E-5003B3E096B8}" type="parTrans" cxnId="{4D1D4C47-C57E-45A6-9E4B-55276C76C51C}">
      <dgm:prSet/>
      <dgm:spPr/>
      <dgm:t>
        <a:bodyPr/>
        <a:lstStyle/>
        <a:p>
          <a:endParaRPr lang="en-GB"/>
        </a:p>
      </dgm:t>
    </dgm:pt>
    <dgm:pt modelId="{CAD3CE56-09AD-4B57-AE6B-BC1E7B215F46}" type="sibTrans" cxnId="{4D1D4C47-C57E-45A6-9E4B-55276C76C51C}">
      <dgm:prSet/>
      <dgm:spPr/>
      <dgm:t>
        <a:bodyPr/>
        <a:lstStyle/>
        <a:p>
          <a:endParaRPr lang="en-GB"/>
        </a:p>
      </dgm:t>
    </dgm:pt>
    <dgm:pt modelId="{90099D95-F5AC-438B-8841-E8778ADD5060}" type="pres">
      <dgm:prSet presAssocID="{8A92EA17-987E-4263-B072-A3FD05B36DF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091157E-5DFC-4674-A23F-7D88B1FD09AD}" type="pres">
      <dgm:prSet presAssocID="{E9CFC0B7-F7C5-4D0F-BDF6-C6F12D58BA43}" presName="root1" presStyleCnt="0"/>
      <dgm:spPr/>
    </dgm:pt>
    <dgm:pt modelId="{46EDD784-2249-4C54-B9F3-D0F23DD281BF}" type="pres">
      <dgm:prSet presAssocID="{E9CFC0B7-F7C5-4D0F-BDF6-C6F12D58BA43}" presName="LevelOneTextNode" presStyleLbl="node0" presStyleIdx="0" presStyleCnt="1" custLinFactNeighborY="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63AE883-4AE3-456D-9875-5331AE7E52AD}" type="pres">
      <dgm:prSet presAssocID="{E9CFC0B7-F7C5-4D0F-BDF6-C6F12D58BA43}" presName="level2hierChild" presStyleCnt="0"/>
      <dgm:spPr/>
    </dgm:pt>
    <dgm:pt modelId="{EE888157-2126-4F39-A7E3-DFC450E9E718}" type="pres">
      <dgm:prSet presAssocID="{E8E4C89F-5D03-41FF-9FA5-FD759B429DDF}" presName="conn2-1" presStyleLbl="parChTrans1D2" presStyleIdx="0" presStyleCnt="3"/>
      <dgm:spPr/>
      <dgm:t>
        <a:bodyPr/>
        <a:lstStyle/>
        <a:p>
          <a:endParaRPr lang="en-GB"/>
        </a:p>
      </dgm:t>
    </dgm:pt>
    <dgm:pt modelId="{A2369860-EA84-45D7-ACE2-A63DF90234D3}" type="pres">
      <dgm:prSet presAssocID="{E8E4C89F-5D03-41FF-9FA5-FD759B429DDF}" presName="connTx" presStyleLbl="parChTrans1D2" presStyleIdx="0" presStyleCnt="3"/>
      <dgm:spPr/>
      <dgm:t>
        <a:bodyPr/>
        <a:lstStyle/>
        <a:p>
          <a:endParaRPr lang="en-GB"/>
        </a:p>
      </dgm:t>
    </dgm:pt>
    <dgm:pt modelId="{AE26A3A2-E8F2-4968-9307-10E69BE4561C}" type="pres">
      <dgm:prSet presAssocID="{629D00ED-4C9A-4145-92C8-D204F0D5A979}" presName="root2" presStyleCnt="0"/>
      <dgm:spPr/>
    </dgm:pt>
    <dgm:pt modelId="{167D056D-D86B-49E8-A6A2-5592EB9E255E}" type="pres">
      <dgm:prSet presAssocID="{629D00ED-4C9A-4145-92C8-D204F0D5A979}" presName="LevelTwoTextNode" presStyleLbl="node2" presStyleIdx="0" presStyleCnt="3" custScaleX="23157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78FAE56-79E9-4370-AB9F-87F0290D17E4}" type="pres">
      <dgm:prSet presAssocID="{629D00ED-4C9A-4145-92C8-D204F0D5A979}" presName="level3hierChild" presStyleCnt="0"/>
      <dgm:spPr/>
    </dgm:pt>
    <dgm:pt modelId="{82970984-06B4-4198-AD34-912457A338C0}" type="pres">
      <dgm:prSet presAssocID="{F87DA1CA-5EBE-457B-BD1D-2CAF81C857E5}" presName="conn2-1" presStyleLbl="parChTrans1D2" presStyleIdx="1" presStyleCnt="3"/>
      <dgm:spPr/>
      <dgm:t>
        <a:bodyPr/>
        <a:lstStyle/>
        <a:p>
          <a:endParaRPr lang="en-GB"/>
        </a:p>
      </dgm:t>
    </dgm:pt>
    <dgm:pt modelId="{8B6CB47D-811B-4798-BFE2-764E44B5CFF9}" type="pres">
      <dgm:prSet presAssocID="{F87DA1CA-5EBE-457B-BD1D-2CAF81C857E5}" presName="connTx" presStyleLbl="parChTrans1D2" presStyleIdx="1" presStyleCnt="3"/>
      <dgm:spPr/>
      <dgm:t>
        <a:bodyPr/>
        <a:lstStyle/>
        <a:p>
          <a:endParaRPr lang="en-GB"/>
        </a:p>
      </dgm:t>
    </dgm:pt>
    <dgm:pt modelId="{4AFF5442-6AC6-4675-AAA6-16DF0CB8352D}" type="pres">
      <dgm:prSet presAssocID="{5523C7B4-DDAB-446B-A509-7F3811C05186}" presName="root2" presStyleCnt="0"/>
      <dgm:spPr/>
    </dgm:pt>
    <dgm:pt modelId="{8672CC0D-8C54-4526-ABAD-8AF75E295073}" type="pres">
      <dgm:prSet presAssocID="{5523C7B4-DDAB-446B-A509-7F3811C05186}" presName="LevelTwoTextNode" presStyleLbl="node2" presStyleIdx="1" presStyleCnt="3" custScaleX="23058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9CE646E-FE7D-4C91-BF2F-9A85155EAE5D}" type="pres">
      <dgm:prSet presAssocID="{5523C7B4-DDAB-446B-A509-7F3811C05186}" presName="level3hierChild" presStyleCnt="0"/>
      <dgm:spPr/>
    </dgm:pt>
    <dgm:pt modelId="{01FF9D5C-1D27-41E0-B724-10544C2BCEAB}" type="pres">
      <dgm:prSet presAssocID="{4A4C4532-5C50-4F2E-AB6E-5003B3E096B8}" presName="conn2-1" presStyleLbl="parChTrans1D2" presStyleIdx="2" presStyleCnt="3"/>
      <dgm:spPr/>
      <dgm:t>
        <a:bodyPr/>
        <a:lstStyle/>
        <a:p>
          <a:endParaRPr lang="en-GB"/>
        </a:p>
      </dgm:t>
    </dgm:pt>
    <dgm:pt modelId="{820998A3-F365-441C-A9E7-93B9480DA015}" type="pres">
      <dgm:prSet presAssocID="{4A4C4532-5C50-4F2E-AB6E-5003B3E096B8}" presName="connTx" presStyleLbl="parChTrans1D2" presStyleIdx="2" presStyleCnt="3"/>
      <dgm:spPr/>
      <dgm:t>
        <a:bodyPr/>
        <a:lstStyle/>
        <a:p>
          <a:endParaRPr lang="en-GB"/>
        </a:p>
      </dgm:t>
    </dgm:pt>
    <dgm:pt modelId="{C3376627-2836-435B-897B-8AD21C0D8D58}" type="pres">
      <dgm:prSet presAssocID="{397B9C87-4CC4-451A-8733-76A9EDA0C48B}" presName="root2" presStyleCnt="0"/>
      <dgm:spPr/>
    </dgm:pt>
    <dgm:pt modelId="{72717B3B-C46A-468B-BF11-8FECB8195700}" type="pres">
      <dgm:prSet presAssocID="{397B9C87-4CC4-451A-8733-76A9EDA0C48B}" presName="LevelTwoTextNode" presStyleLbl="node2" presStyleIdx="2" presStyleCnt="3" custScaleX="23149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DEBB0A7-1E3E-40E3-9004-83BB9BCE3292}" type="pres">
      <dgm:prSet presAssocID="{397B9C87-4CC4-451A-8733-76A9EDA0C48B}" presName="level3hierChild" presStyleCnt="0"/>
      <dgm:spPr/>
    </dgm:pt>
  </dgm:ptLst>
  <dgm:cxnLst>
    <dgm:cxn modelId="{9417BA36-61DE-40E6-863F-AA24281DB3B3}" type="presOf" srcId="{629D00ED-4C9A-4145-92C8-D204F0D5A979}" destId="{167D056D-D86B-49E8-A6A2-5592EB9E255E}" srcOrd="0" destOrd="0" presId="urn:microsoft.com/office/officeart/2008/layout/HorizontalMultiLevelHierarchy"/>
    <dgm:cxn modelId="{DCFDD9CB-D318-4C16-9FAE-7557B907DF40}" type="presOf" srcId="{E9CFC0B7-F7C5-4D0F-BDF6-C6F12D58BA43}" destId="{46EDD784-2249-4C54-B9F3-D0F23DD281BF}" srcOrd="0" destOrd="0" presId="urn:microsoft.com/office/officeart/2008/layout/HorizontalMultiLevelHierarchy"/>
    <dgm:cxn modelId="{F05680A6-29FB-45E8-ACA9-E1E5C23CCFFB}" type="presOf" srcId="{F87DA1CA-5EBE-457B-BD1D-2CAF81C857E5}" destId="{82970984-06B4-4198-AD34-912457A338C0}" srcOrd="0" destOrd="0" presId="urn:microsoft.com/office/officeart/2008/layout/HorizontalMultiLevelHierarchy"/>
    <dgm:cxn modelId="{1E6EC1F0-9EEF-4DC4-A298-2AAE42A9A5DE}" type="presOf" srcId="{E8E4C89F-5D03-41FF-9FA5-FD759B429DDF}" destId="{EE888157-2126-4F39-A7E3-DFC450E9E718}" srcOrd="0" destOrd="0" presId="urn:microsoft.com/office/officeart/2008/layout/HorizontalMultiLevelHierarchy"/>
    <dgm:cxn modelId="{B519233A-C44C-4FA0-BBD0-13B3C71497BF}" type="presOf" srcId="{E8E4C89F-5D03-41FF-9FA5-FD759B429DDF}" destId="{A2369860-EA84-45D7-ACE2-A63DF90234D3}" srcOrd="1" destOrd="0" presId="urn:microsoft.com/office/officeart/2008/layout/HorizontalMultiLevelHierarchy"/>
    <dgm:cxn modelId="{D558129E-D52A-477D-9B15-06999FE4E2EE}" type="presOf" srcId="{8A92EA17-987E-4263-B072-A3FD05B36DFD}" destId="{90099D95-F5AC-438B-8841-E8778ADD5060}" srcOrd="0" destOrd="0" presId="urn:microsoft.com/office/officeart/2008/layout/HorizontalMultiLevelHierarchy"/>
    <dgm:cxn modelId="{5F1EA8DE-E43A-4121-B5DA-106EB5DAA931}" srcId="{E9CFC0B7-F7C5-4D0F-BDF6-C6F12D58BA43}" destId="{629D00ED-4C9A-4145-92C8-D204F0D5A979}" srcOrd="0" destOrd="0" parTransId="{E8E4C89F-5D03-41FF-9FA5-FD759B429DDF}" sibTransId="{7D47C670-DC4F-4078-B4FF-10F277908FB0}"/>
    <dgm:cxn modelId="{4D1D4C47-C57E-45A6-9E4B-55276C76C51C}" srcId="{E9CFC0B7-F7C5-4D0F-BDF6-C6F12D58BA43}" destId="{397B9C87-4CC4-451A-8733-76A9EDA0C48B}" srcOrd="2" destOrd="0" parTransId="{4A4C4532-5C50-4F2E-AB6E-5003B3E096B8}" sibTransId="{CAD3CE56-09AD-4B57-AE6B-BC1E7B215F46}"/>
    <dgm:cxn modelId="{7CED337D-1DC6-4407-B422-DB48B168608D}" type="presOf" srcId="{4A4C4532-5C50-4F2E-AB6E-5003B3E096B8}" destId="{820998A3-F365-441C-A9E7-93B9480DA015}" srcOrd="1" destOrd="0" presId="urn:microsoft.com/office/officeart/2008/layout/HorizontalMultiLevelHierarchy"/>
    <dgm:cxn modelId="{561B21C4-E3A5-4423-BABC-7F4080922DC0}" type="presOf" srcId="{4A4C4532-5C50-4F2E-AB6E-5003B3E096B8}" destId="{01FF9D5C-1D27-41E0-B724-10544C2BCEAB}" srcOrd="0" destOrd="0" presId="urn:microsoft.com/office/officeart/2008/layout/HorizontalMultiLevelHierarchy"/>
    <dgm:cxn modelId="{E2B99712-0954-4BE6-ADB5-95DDE4CA8F00}" srcId="{E9CFC0B7-F7C5-4D0F-BDF6-C6F12D58BA43}" destId="{5523C7B4-DDAB-446B-A509-7F3811C05186}" srcOrd="1" destOrd="0" parTransId="{F87DA1CA-5EBE-457B-BD1D-2CAF81C857E5}" sibTransId="{6272DDCE-1F25-4BB5-A152-4810B19CC397}"/>
    <dgm:cxn modelId="{67D2A3CF-63E9-4D09-8805-D9C3A02D3C03}" type="presOf" srcId="{397B9C87-4CC4-451A-8733-76A9EDA0C48B}" destId="{72717B3B-C46A-468B-BF11-8FECB8195700}" srcOrd="0" destOrd="0" presId="urn:microsoft.com/office/officeart/2008/layout/HorizontalMultiLevelHierarchy"/>
    <dgm:cxn modelId="{3613957D-68DF-41EA-A9FA-2281E0BE91E6}" type="presOf" srcId="{5523C7B4-DDAB-446B-A509-7F3811C05186}" destId="{8672CC0D-8C54-4526-ABAD-8AF75E295073}" srcOrd="0" destOrd="0" presId="urn:microsoft.com/office/officeart/2008/layout/HorizontalMultiLevelHierarchy"/>
    <dgm:cxn modelId="{00D89DAB-32BF-43D9-8046-B280415D80E6}" type="presOf" srcId="{F87DA1CA-5EBE-457B-BD1D-2CAF81C857E5}" destId="{8B6CB47D-811B-4798-BFE2-764E44B5CFF9}" srcOrd="1" destOrd="0" presId="urn:microsoft.com/office/officeart/2008/layout/HorizontalMultiLevelHierarchy"/>
    <dgm:cxn modelId="{6A6C25E3-181D-4A71-8374-D68B6E96A03B}" srcId="{8A92EA17-987E-4263-B072-A3FD05B36DFD}" destId="{E9CFC0B7-F7C5-4D0F-BDF6-C6F12D58BA43}" srcOrd="0" destOrd="0" parTransId="{C8AFBA2D-54D5-45CE-9DAA-063B562333CD}" sibTransId="{F69BB429-550D-4C65-A861-E123B754F8F8}"/>
    <dgm:cxn modelId="{7D34E149-8E5D-4AE6-9E78-059C2B85AFEB}" type="presParOf" srcId="{90099D95-F5AC-438B-8841-E8778ADD5060}" destId="{3091157E-5DFC-4674-A23F-7D88B1FD09AD}" srcOrd="0" destOrd="0" presId="urn:microsoft.com/office/officeart/2008/layout/HorizontalMultiLevelHierarchy"/>
    <dgm:cxn modelId="{F51DC10E-C0EF-4448-8319-E4F5B4702A04}" type="presParOf" srcId="{3091157E-5DFC-4674-A23F-7D88B1FD09AD}" destId="{46EDD784-2249-4C54-B9F3-D0F23DD281BF}" srcOrd="0" destOrd="0" presId="urn:microsoft.com/office/officeart/2008/layout/HorizontalMultiLevelHierarchy"/>
    <dgm:cxn modelId="{0A457578-C4AD-4018-B64C-8821BC220FE5}" type="presParOf" srcId="{3091157E-5DFC-4674-A23F-7D88B1FD09AD}" destId="{263AE883-4AE3-456D-9875-5331AE7E52AD}" srcOrd="1" destOrd="0" presId="urn:microsoft.com/office/officeart/2008/layout/HorizontalMultiLevelHierarchy"/>
    <dgm:cxn modelId="{AE18D8E7-9417-41B7-AEFC-DDCCC649786F}" type="presParOf" srcId="{263AE883-4AE3-456D-9875-5331AE7E52AD}" destId="{EE888157-2126-4F39-A7E3-DFC450E9E718}" srcOrd="0" destOrd="0" presId="urn:microsoft.com/office/officeart/2008/layout/HorizontalMultiLevelHierarchy"/>
    <dgm:cxn modelId="{24136BB5-2880-422A-BBE9-F5F8293CF35E}" type="presParOf" srcId="{EE888157-2126-4F39-A7E3-DFC450E9E718}" destId="{A2369860-EA84-45D7-ACE2-A63DF90234D3}" srcOrd="0" destOrd="0" presId="urn:microsoft.com/office/officeart/2008/layout/HorizontalMultiLevelHierarchy"/>
    <dgm:cxn modelId="{60EB2ADF-4001-4C76-B38F-E6CE31FF8082}" type="presParOf" srcId="{263AE883-4AE3-456D-9875-5331AE7E52AD}" destId="{AE26A3A2-E8F2-4968-9307-10E69BE4561C}" srcOrd="1" destOrd="0" presId="urn:microsoft.com/office/officeart/2008/layout/HorizontalMultiLevelHierarchy"/>
    <dgm:cxn modelId="{F7297CCC-C2D7-4DB5-ADEF-795A5D148FCF}" type="presParOf" srcId="{AE26A3A2-E8F2-4968-9307-10E69BE4561C}" destId="{167D056D-D86B-49E8-A6A2-5592EB9E255E}" srcOrd="0" destOrd="0" presId="urn:microsoft.com/office/officeart/2008/layout/HorizontalMultiLevelHierarchy"/>
    <dgm:cxn modelId="{004E3A45-8F09-441F-A936-9B88FB56F353}" type="presParOf" srcId="{AE26A3A2-E8F2-4968-9307-10E69BE4561C}" destId="{678FAE56-79E9-4370-AB9F-87F0290D17E4}" srcOrd="1" destOrd="0" presId="urn:microsoft.com/office/officeart/2008/layout/HorizontalMultiLevelHierarchy"/>
    <dgm:cxn modelId="{99650820-8C9C-47C9-B087-7775E16F94DC}" type="presParOf" srcId="{263AE883-4AE3-456D-9875-5331AE7E52AD}" destId="{82970984-06B4-4198-AD34-912457A338C0}" srcOrd="2" destOrd="0" presId="urn:microsoft.com/office/officeart/2008/layout/HorizontalMultiLevelHierarchy"/>
    <dgm:cxn modelId="{2B61743F-24D6-42ED-B2C5-7D239CF7280B}" type="presParOf" srcId="{82970984-06B4-4198-AD34-912457A338C0}" destId="{8B6CB47D-811B-4798-BFE2-764E44B5CFF9}" srcOrd="0" destOrd="0" presId="urn:microsoft.com/office/officeart/2008/layout/HorizontalMultiLevelHierarchy"/>
    <dgm:cxn modelId="{A12A6E9A-345A-40E7-A6B7-B066664CF0D9}" type="presParOf" srcId="{263AE883-4AE3-456D-9875-5331AE7E52AD}" destId="{4AFF5442-6AC6-4675-AAA6-16DF0CB8352D}" srcOrd="3" destOrd="0" presId="urn:microsoft.com/office/officeart/2008/layout/HorizontalMultiLevelHierarchy"/>
    <dgm:cxn modelId="{1C6CBF5A-909E-4ED5-B3FF-90469A4692BC}" type="presParOf" srcId="{4AFF5442-6AC6-4675-AAA6-16DF0CB8352D}" destId="{8672CC0D-8C54-4526-ABAD-8AF75E295073}" srcOrd="0" destOrd="0" presId="urn:microsoft.com/office/officeart/2008/layout/HorizontalMultiLevelHierarchy"/>
    <dgm:cxn modelId="{DF999791-1244-4B6A-8AD3-0F28E311661B}" type="presParOf" srcId="{4AFF5442-6AC6-4675-AAA6-16DF0CB8352D}" destId="{59CE646E-FE7D-4C91-BF2F-9A85155EAE5D}" srcOrd="1" destOrd="0" presId="urn:microsoft.com/office/officeart/2008/layout/HorizontalMultiLevelHierarchy"/>
    <dgm:cxn modelId="{5EA97517-EF3B-4D5D-9956-3EBC0D5A4541}" type="presParOf" srcId="{263AE883-4AE3-456D-9875-5331AE7E52AD}" destId="{01FF9D5C-1D27-41E0-B724-10544C2BCEAB}" srcOrd="4" destOrd="0" presId="urn:microsoft.com/office/officeart/2008/layout/HorizontalMultiLevelHierarchy"/>
    <dgm:cxn modelId="{3B7FE11D-B3C0-41E2-9375-9CB310BC5F2F}" type="presParOf" srcId="{01FF9D5C-1D27-41E0-B724-10544C2BCEAB}" destId="{820998A3-F365-441C-A9E7-93B9480DA015}" srcOrd="0" destOrd="0" presId="urn:microsoft.com/office/officeart/2008/layout/HorizontalMultiLevelHierarchy"/>
    <dgm:cxn modelId="{06CF878F-B83A-4185-A3A0-6D128694F8EC}" type="presParOf" srcId="{263AE883-4AE3-456D-9875-5331AE7E52AD}" destId="{C3376627-2836-435B-897B-8AD21C0D8D58}" srcOrd="5" destOrd="0" presId="urn:microsoft.com/office/officeart/2008/layout/HorizontalMultiLevelHierarchy"/>
    <dgm:cxn modelId="{77EEF5C6-DE1A-41C8-853D-9189ECDFFF82}" type="presParOf" srcId="{C3376627-2836-435B-897B-8AD21C0D8D58}" destId="{72717B3B-C46A-468B-BF11-8FECB8195700}" srcOrd="0" destOrd="0" presId="urn:microsoft.com/office/officeart/2008/layout/HorizontalMultiLevelHierarchy"/>
    <dgm:cxn modelId="{F863B269-6257-4F8F-90DF-254D6E21B8F6}" type="presParOf" srcId="{C3376627-2836-435B-897B-8AD21C0D8D58}" destId="{7DEBB0A7-1E3E-40E3-9004-83BB9BCE329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FF9D5C-1D27-41E0-B724-10544C2BCEAB}">
      <dsp:nvSpPr>
        <dsp:cNvPr id="0" name=""/>
        <dsp:cNvSpPr/>
      </dsp:nvSpPr>
      <dsp:spPr>
        <a:xfrm>
          <a:off x="1520827" y="1944145"/>
          <a:ext cx="484636" cy="923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2318" y="0"/>
              </a:lnTo>
              <a:lnTo>
                <a:pt x="242318" y="923469"/>
              </a:lnTo>
              <a:lnTo>
                <a:pt x="484636" y="923469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1737073" y="2379807"/>
        <a:ext cx="52145" cy="52145"/>
      </dsp:txXfrm>
    </dsp:sp>
    <dsp:sp modelId="{82970984-06B4-4198-AD34-912457A338C0}">
      <dsp:nvSpPr>
        <dsp:cNvPr id="0" name=""/>
        <dsp:cNvSpPr/>
      </dsp:nvSpPr>
      <dsp:spPr>
        <a:xfrm>
          <a:off x="1520827" y="1898425"/>
          <a:ext cx="48463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636" y="4572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1751030" y="1932029"/>
        <a:ext cx="24231" cy="24231"/>
      </dsp:txXfrm>
    </dsp:sp>
    <dsp:sp modelId="{EE888157-2126-4F39-A7E3-DFC450E9E718}">
      <dsp:nvSpPr>
        <dsp:cNvPr id="0" name=""/>
        <dsp:cNvSpPr/>
      </dsp:nvSpPr>
      <dsp:spPr>
        <a:xfrm>
          <a:off x="1520827" y="1020676"/>
          <a:ext cx="484636" cy="923469"/>
        </a:xfrm>
        <a:custGeom>
          <a:avLst/>
          <a:gdLst/>
          <a:ahLst/>
          <a:cxnLst/>
          <a:rect l="0" t="0" r="0" b="0"/>
          <a:pathLst>
            <a:path>
              <a:moveTo>
                <a:pt x="0" y="923469"/>
              </a:moveTo>
              <a:lnTo>
                <a:pt x="242318" y="923469"/>
              </a:lnTo>
              <a:lnTo>
                <a:pt x="242318" y="0"/>
              </a:lnTo>
              <a:lnTo>
                <a:pt x="484636" y="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1737073" y="1456338"/>
        <a:ext cx="52145" cy="52145"/>
      </dsp:txXfrm>
    </dsp:sp>
    <dsp:sp modelId="{46EDD784-2249-4C54-B9F3-D0F23DD281BF}">
      <dsp:nvSpPr>
        <dsp:cNvPr id="0" name=""/>
        <dsp:cNvSpPr/>
      </dsp:nvSpPr>
      <dsp:spPr>
        <a:xfrm rot="16200000">
          <a:off x="-792705" y="1574757"/>
          <a:ext cx="3888291" cy="738775"/>
        </a:xfrm>
        <a:prstGeom prst="rect">
          <a:avLst/>
        </a:prstGeom>
        <a:solidFill>
          <a:srgbClr val="002B5C"/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Trans identified…</a:t>
          </a:r>
          <a:endParaRPr lang="en-GB" sz="2800" kern="1200" dirty="0">
            <a:latin typeface="Arial Narrow" panose="020B0606020202030204" pitchFamily="34" charset="0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-792705" y="1574757"/>
        <a:ext cx="3888291" cy="738775"/>
      </dsp:txXfrm>
    </dsp:sp>
    <dsp:sp modelId="{167D056D-D86B-49E8-A6A2-5592EB9E255E}">
      <dsp:nvSpPr>
        <dsp:cNvPr id="0" name=""/>
        <dsp:cNvSpPr/>
      </dsp:nvSpPr>
      <dsp:spPr>
        <a:xfrm>
          <a:off x="2005464" y="651288"/>
          <a:ext cx="4142673" cy="738775"/>
        </a:xfrm>
        <a:prstGeom prst="rect">
          <a:avLst/>
        </a:prstGeom>
        <a:solidFill>
          <a:srgbClr val="002B5C"/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Prospective or current </a:t>
          </a:r>
          <a:r>
            <a:rPr lang="en-US" sz="2500" u="sng" kern="1200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applicants</a:t>
          </a:r>
          <a:endParaRPr lang="en-GB" sz="2500" u="sng" kern="1200" dirty="0">
            <a:latin typeface="Arial Narrow" panose="020B0606020202030204" pitchFamily="34" charset="0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2005464" y="651288"/>
        <a:ext cx="4142673" cy="738775"/>
      </dsp:txXfrm>
    </dsp:sp>
    <dsp:sp modelId="{8672CC0D-8C54-4526-ABAD-8AF75E295073}">
      <dsp:nvSpPr>
        <dsp:cNvPr id="0" name=""/>
        <dsp:cNvSpPr/>
      </dsp:nvSpPr>
      <dsp:spPr>
        <a:xfrm>
          <a:off x="2005464" y="1574757"/>
          <a:ext cx="4141655" cy="738775"/>
        </a:xfrm>
        <a:prstGeom prst="rect">
          <a:avLst/>
        </a:prstGeom>
        <a:solidFill>
          <a:srgbClr val="002B5C"/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Current or recent </a:t>
          </a:r>
          <a:r>
            <a:rPr lang="en-US" sz="2500" i="0" u="sng" kern="1200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students</a:t>
          </a:r>
          <a:endParaRPr lang="en-GB" sz="2500" i="0" u="sng" kern="1200" dirty="0">
            <a:latin typeface="Arial Narrow" panose="020B0606020202030204" pitchFamily="34" charset="0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2005464" y="1574757"/>
        <a:ext cx="4141655" cy="738775"/>
      </dsp:txXfrm>
    </dsp:sp>
    <dsp:sp modelId="{72717B3B-C46A-468B-BF11-8FECB8195700}">
      <dsp:nvSpPr>
        <dsp:cNvPr id="0" name=""/>
        <dsp:cNvSpPr/>
      </dsp:nvSpPr>
      <dsp:spPr>
        <a:xfrm>
          <a:off x="2005464" y="2498226"/>
          <a:ext cx="4166735" cy="738775"/>
        </a:xfrm>
        <a:prstGeom prst="rect">
          <a:avLst/>
        </a:prstGeom>
        <a:solidFill>
          <a:srgbClr val="002B5C"/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Prospective, current or recent </a:t>
          </a:r>
          <a:r>
            <a:rPr lang="en-US" sz="2500" u="sng" kern="1200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staff</a:t>
          </a:r>
          <a:endParaRPr lang="en-GB" sz="2500" u="sng" kern="1200" dirty="0">
            <a:latin typeface="Arial Narrow" panose="020B0606020202030204" pitchFamily="34" charset="0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2005464" y="2498226"/>
        <a:ext cx="4166735" cy="7387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FF9D5C-1D27-41E0-B724-10544C2BCEAB}">
      <dsp:nvSpPr>
        <dsp:cNvPr id="0" name=""/>
        <dsp:cNvSpPr/>
      </dsp:nvSpPr>
      <dsp:spPr>
        <a:xfrm>
          <a:off x="1297727" y="1944145"/>
          <a:ext cx="484636" cy="923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2318" y="0"/>
              </a:lnTo>
              <a:lnTo>
                <a:pt x="242318" y="923469"/>
              </a:lnTo>
              <a:lnTo>
                <a:pt x="484636" y="923469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1513972" y="2379807"/>
        <a:ext cx="52145" cy="52145"/>
      </dsp:txXfrm>
    </dsp:sp>
    <dsp:sp modelId="{82970984-06B4-4198-AD34-912457A338C0}">
      <dsp:nvSpPr>
        <dsp:cNvPr id="0" name=""/>
        <dsp:cNvSpPr/>
      </dsp:nvSpPr>
      <dsp:spPr>
        <a:xfrm>
          <a:off x="1297727" y="1898425"/>
          <a:ext cx="48463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636" y="4572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1527929" y="1932029"/>
        <a:ext cx="24231" cy="24231"/>
      </dsp:txXfrm>
    </dsp:sp>
    <dsp:sp modelId="{EE888157-2126-4F39-A7E3-DFC450E9E718}">
      <dsp:nvSpPr>
        <dsp:cNvPr id="0" name=""/>
        <dsp:cNvSpPr/>
      </dsp:nvSpPr>
      <dsp:spPr>
        <a:xfrm>
          <a:off x="1297727" y="1020676"/>
          <a:ext cx="484636" cy="923469"/>
        </a:xfrm>
        <a:custGeom>
          <a:avLst/>
          <a:gdLst/>
          <a:ahLst/>
          <a:cxnLst/>
          <a:rect l="0" t="0" r="0" b="0"/>
          <a:pathLst>
            <a:path>
              <a:moveTo>
                <a:pt x="0" y="923469"/>
              </a:moveTo>
              <a:lnTo>
                <a:pt x="242318" y="923469"/>
              </a:lnTo>
              <a:lnTo>
                <a:pt x="242318" y="0"/>
              </a:lnTo>
              <a:lnTo>
                <a:pt x="484636" y="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1513972" y="1456338"/>
        <a:ext cx="52145" cy="52145"/>
      </dsp:txXfrm>
    </dsp:sp>
    <dsp:sp modelId="{46EDD784-2249-4C54-B9F3-D0F23DD281BF}">
      <dsp:nvSpPr>
        <dsp:cNvPr id="0" name=""/>
        <dsp:cNvSpPr/>
      </dsp:nvSpPr>
      <dsp:spPr>
        <a:xfrm rot="16200000">
          <a:off x="-1015806" y="1574757"/>
          <a:ext cx="3888291" cy="738775"/>
        </a:xfrm>
        <a:prstGeom prst="rect">
          <a:avLst/>
        </a:prstGeom>
        <a:solidFill>
          <a:srgbClr val="002B5C"/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Sector Staff &amp; Reps</a:t>
          </a:r>
          <a:endParaRPr lang="en-GB" sz="2800" kern="1200" dirty="0">
            <a:latin typeface="Arial Narrow" panose="020B0606020202030204" pitchFamily="34" charset="0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-1015806" y="1574757"/>
        <a:ext cx="3888291" cy="738775"/>
      </dsp:txXfrm>
    </dsp:sp>
    <dsp:sp modelId="{167D056D-D86B-49E8-A6A2-5592EB9E255E}">
      <dsp:nvSpPr>
        <dsp:cNvPr id="0" name=""/>
        <dsp:cNvSpPr/>
      </dsp:nvSpPr>
      <dsp:spPr>
        <a:xfrm>
          <a:off x="1782363" y="651288"/>
          <a:ext cx="5611558" cy="738775"/>
        </a:xfrm>
        <a:prstGeom prst="rect">
          <a:avLst/>
        </a:prstGeom>
        <a:solidFill>
          <a:srgbClr val="002B5C"/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Equality &amp; Diversity, HR, Student Services etc</a:t>
          </a:r>
          <a:r>
            <a:rPr lang="en-US" sz="210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.</a:t>
          </a:r>
        </a:p>
      </dsp:txBody>
      <dsp:txXfrm>
        <a:off x="1782363" y="651288"/>
        <a:ext cx="5611558" cy="738775"/>
      </dsp:txXfrm>
    </dsp:sp>
    <dsp:sp modelId="{8672CC0D-8C54-4526-ABAD-8AF75E295073}">
      <dsp:nvSpPr>
        <dsp:cNvPr id="0" name=""/>
        <dsp:cNvSpPr/>
      </dsp:nvSpPr>
      <dsp:spPr>
        <a:xfrm>
          <a:off x="1782363" y="1574757"/>
          <a:ext cx="5587496" cy="738775"/>
        </a:xfrm>
        <a:prstGeom prst="rect">
          <a:avLst/>
        </a:prstGeom>
        <a:solidFill>
          <a:srgbClr val="002B5C"/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Staff with experience of supporting trans students / staff </a:t>
          </a:r>
          <a:endParaRPr lang="en-GB" sz="2000" i="0" u="sng" kern="1200" dirty="0">
            <a:latin typeface="Arial Narrow" panose="020B0606020202030204" pitchFamily="34" charset="0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1782363" y="1574757"/>
        <a:ext cx="5587496" cy="738775"/>
      </dsp:txXfrm>
    </dsp:sp>
    <dsp:sp modelId="{72717B3B-C46A-468B-BF11-8FECB8195700}">
      <dsp:nvSpPr>
        <dsp:cNvPr id="0" name=""/>
        <dsp:cNvSpPr/>
      </dsp:nvSpPr>
      <dsp:spPr>
        <a:xfrm>
          <a:off x="1782363" y="2498226"/>
          <a:ext cx="5609474" cy="738775"/>
        </a:xfrm>
        <a:prstGeom prst="rect">
          <a:avLst/>
        </a:prstGeom>
        <a:solidFill>
          <a:srgbClr val="002B5C"/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u="none" kern="1200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Staff and student union representatives</a:t>
          </a:r>
          <a:endParaRPr lang="en-GB" sz="2000" u="none" kern="1200" dirty="0">
            <a:latin typeface="Arial Narrow" panose="020B0606020202030204" pitchFamily="34" charset="0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1782363" y="2498226"/>
        <a:ext cx="5609474" cy="7387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CE75C-0336-4D2A-B9B5-DEE3262E9533}" type="datetimeFigureOut">
              <a:rPr lang="en-GB" smtClean="0"/>
              <a:t>23/03/2018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5B5B6-7CE0-462E-83ED-1A2D1C27C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554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27AA33-2386-47DC-93DF-E7EA00AF66D9}" type="datetimeFigureOut">
              <a:rPr lang="en-GB" smtClean="0"/>
              <a:t>23/03/2018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D31FDE-C885-41F0-A78D-DC97055A0E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82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31FDE-C885-41F0-A78D-DC97055A0EA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380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31FDE-C885-41F0-A78D-DC97055A0EA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302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31FDE-C885-41F0-A78D-DC97055A0EA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363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31FDE-C885-41F0-A78D-DC97055A0EA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300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31FDE-C885-41F0-A78D-DC97055A0EA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040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31FDE-C885-41F0-A78D-DC97055A0EA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6218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31FDE-C885-41F0-A78D-DC97055A0EA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4252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31FDE-C885-41F0-A78D-DC97055A0EA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4356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31FDE-C885-41F0-A78D-DC97055A0EA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116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FD35B-CAB3-4B0C-9E1B-AC83F9D31077}" type="datetime1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Trans.Edu Scotland                                                   Dr. Matson Lawrence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10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D6AEC-7984-4DC6-9D53-E1C9F768B94F}" type="datetime1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Trans.Edu Scotland                                                   Dr. Matson Lawrence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98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2145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3B438-557B-4BEA-9D12-D02369076AF9}" type="datetime1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Trans.Edu Scotland                                                   Dr. Matson Lawrence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55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30658-98A5-418D-9B9C-0E8F5E629E37}" type="datetime1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Trans.Edu Scotland                                                   Dr. Matson Lawrence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112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7A59-E99C-40C9-915B-2ADB66B13529}" type="datetime1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Trans.Edu Scotland                                                   Dr. Matson Lawrence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736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2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85209-10F9-47C3-B501-9457D2F86135}" type="datetime1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Trans.Edu Scotland                                                   Dr. Matson Lawrence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260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2E447-BB0E-4A09-88D7-E472975C7F19}" type="datetime1">
              <a:rPr lang="en-US" smtClean="0"/>
              <a:t>3/23/2018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Trans.Edu Scotland                                                   Dr. Matson Lawrence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585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E208-94AD-44AE-82AE-302C2E801A56}" type="datetime1">
              <a:rPr lang="en-US" smtClean="0"/>
              <a:t>3/23/2018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Trans.Edu Scotland                                                   Dr. Matson Lawrence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18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1F513-B40C-4507-8B96-4B6A5263A469}" type="datetime1">
              <a:rPr lang="en-US" smtClean="0"/>
              <a:t>3/23/2018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Trans.Edu Scotland                                                   Dr. Matson Lawrence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2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3" y="273051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3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44A1E-3E23-4300-BF01-924B9DCBAAE0}" type="datetime1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Trans.Edu Scotland                                                   Dr. Matson Lawrence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423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9EE8-8E5C-4C41-9E4A-806D04D20EE4}" type="datetime1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Trans.Edu Scotland                                                   Dr. Matson Lawrence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24144-E3F6-4ED0-A568-4A55F5B61D14}" type="datetime1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Trans.Edu Scotland                                                   Dr. Matson Lawrence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C9108-1C13-AD45-908D-761A468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906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793543"/>
            <a:ext cx="8420100" cy="1470025"/>
          </a:xfrm>
        </p:spPr>
        <p:txBody>
          <a:bodyPr/>
          <a:lstStyle/>
          <a:p>
            <a:r>
              <a:rPr lang="en-GB" b="1" i="1" dirty="0" err="1" smtClean="0">
                <a:solidFill>
                  <a:srgbClr val="002B5C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Trans.Edu</a:t>
            </a:r>
            <a:r>
              <a:rPr lang="en-GB" b="1" i="1" dirty="0" smtClean="0">
                <a:solidFill>
                  <a:srgbClr val="002B5C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Scotland</a:t>
            </a:r>
            <a:endParaRPr lang="en-GB" b="1" i="1" dirty="0">
              <a:solidFill>
                <a:srgbClr val="002B5C"/>
              </a:solidFill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899" y="3167315"/>
            <a:ext cx="7176837" cy="1752600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Investigating the experiences of and support for trans applicants, students and staff in Scottish colleges and universities</a:t>
            </a:r>
            <a:endParaRPr lang="en-GB" dirty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2950" y="5741649"/>
            <a:ext cx="767715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2B5C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Dr.</a:t>
            </a:r>
            <a:r>
              <a:rPr lang="en-GB" dirty="0" smtClean="0">
                <a:solidFill>
                  <a:srgbClr val="002B5C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Matson Lawrence, Research Associate</a:t>
            </a:r>
          </a:p>
          <a:p>
            <a:r>
              <a:rPr lang="en-GB" dirty="0" smtClean="0">
                <a:solidFill>
                  <a:srgbClr val="002B5C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University of Strathclyde</a:t>
            </a:r>
            <a:endParaRPr lang="en-GB" dirty="0">
              <a:solidFill>
                <a:srgbClr val="002B5C"/>
              </a:solidFill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926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50574"/>
            <a:ext cx="7409447" cy="1143000"/>
          </a:xfrm>
        </p:spPr>
        <p:txBody>
          <a:bodyPr>
            <a:normAutofit/>
          </a:bodyPr>
          <a:lstStyle/>
          <a:p>
            <a:pPr algn="l"/>
            <a:r>
              <a:rPr lang="en-GB" b="1" dirty="0" smtClean="0">
                <a:solidFill>
                  <a:srgbClr val="002B5C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Research remit</a:t>
            </a:r>
            <a:endParaRPr lang="en-GB" b="1" dirty="0">
              <a:solidFill>
                <a:srgbClr val="002B5C"/>
              </a:solidFill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745398072"/>
              </p:ext>
            </p:extLst>
          </p:nvPr>
        </p:nvGraphicFramePr>
        <p:xfrm>
          <a:off x="1118938" y="1792707"/>
          <a:ext cx="7952874" cy="3888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3193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 smtClean="0">
                <a:solidFill>
                  <a:srgbClr val="002B5C"/>
                </a:solidFill>
                <a:latin typeface="Arial Narrow" panose="020B0606020202030204" pitchFamily="34" charset="0"/>
              </a:rPr>
              <a:t>Intersectionality</a:t>
            </a:r>
            <a:endParaRPr lang="en-GB" b="1" dirty="0">
              <a:solidFill>
                <a:srgbClr val="002B5C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2"/>
            <a:ext cx="89154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 Narrow" panose="020B0606020202030204" pitchFamily="34" charset="0"/>
              </a:rPr>
              <a:t>Intersectionality refers to the </a:t>
            </a:r>
            <a:r>
              <a:rPr lang="en-GB" b="1" dirty="0" smtClean="0">
                <a:solidFill>
                  <a:srgbClr val="002B5C"/>
                </a:solidFill>
                <a:latin typeface="Arial Narrow" panose="020B0606020202030204" pitchFamily="34" charset="0"/>
              </a:rPr>
              <a:t>intersections of identity and experience</a:t>
            </a:r>
          </a:p>
          <a:p>
            <a:pPr marL="0" indent="0">
              <a:buNone/>
            </a:pPr>
            <a:endParaRPr lang="en-GB" b="1" dirty="0" smtClean="0">
              <a:solidFill>
                <a:srgbClr val="002B5C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 Narrow" panose="020B0606020202030204" pitchFamily="34" charset="0"/>
              </a:rPr>
              <a:t>In practice, this can mean that an individual has </a:t>
            </a:r>
            <a:r>
              <a:rPr lang="en-GB" b="1" dirty="0" smtClean="0">
                <a:solidFill>
                  <a:srgbClr val="002B5C"/>
                </a:solidFill>
                <a:latin typeface="Arial Narrow" panose="020B0606020202030204" pitchFamily="34" charset="0"/>
              </a:rPr>
              <a:t>more than one protected characteristic or marginalised identity / experience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Trans.Edu Scotland                                                   Dr. Matson Lawrence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29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 smtClean="0">
                <a:solidFill>
                  <a:srgbClr val="002B5C"/>
                </a:solidFill>
                <a:latin typeface="Arial Narrow" panose="020B0606020202030204" pitchFamily="34" charset="0"/>
              </a:rPr>
              <a:t>Intersectionality</a:t>
            </a:r>
            <a:endParaRPr lang="en-GB" b="1" dirty="0">
              <a:solidFill>
                <a:srgbClr val="002B5C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2"/>
            <a:ext cx="8829174" cy="47561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>
                <a:latin typeface="Arial Narrow" panose="020B0606020202030204" pitchFamily="34" charset="0"/>
              </a:rPr>
              <a:t>For example:</a:t>
            </a:r>
          </a:p>
          <a:p>
            <a:pPr lvl="1"/>
            <a:r>
              <a:rPr lang="en-GB" dirty="0">
                <a:latin typeface="Arial Narrow" panose="020B0606020202030204" pitchFamily="34" charset="0"/>
              </a:rPr>
              <a:t>a</a:t>
            </a:r>
            <a:r>
              <a:rPr lang="en-GB" dirty="0" smtClean="0">
                <a:latin typeface="Arial Narrow" panose="020B0606020202030204" pitchFamily="34" charset="0"/>
              </a:rPr>
              <a:t> student who is trans, minority ethnic and bisexual</a:t>
            </a:r>
          </a:p>
          <a:p>
            <a:pPr lvl="1"/>
            <a:r>
              <a:rPr lang="en-GB" dirty="0">
                <a:latin typeface="Arial Narrow" panose="020B0606020202030204" pitchFamily="34" charset="0"/>
              </a:rPr>
              <a:t>a</a:t>
            </a:r>
            <a:r>
              <a:rPr lang="en-GB" dirty="0" smtClean="0">
                <a:latin typeface="Arial Narrow" panose="020B0606020202030204" pitchFamily="34" charset="0"/>
              </a:rPr>
              <a:t>n applicant who is gay, disabled and a care-leaver</a:t>
            </a:r>
            <a:endParaRPr lang="en-GB" dirty="0">
              <a:latin typeface="Arial Narrow" panose="020B0606020202030204" pitchFamily="34" charset="0"/>
            </a:endParaRPr>
          </a:p>
          <a:p>
            <a:pPr marL="457200" lvl="1" indent="0">
              <a:buNone/>
            </a:pPr>
            <a:endParaRPr lang="en-GB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 Narrow" panose="020B0606020202030204" pitchFamily="34" charset="0"/>
              </a:rPr>
              <a:t>These </a:t>
            </a:r>
            <a:r>
              <a:rPr lang="en-GB" dirty="0">
                <a:latin typeface="Arial Narrow" panose="020B0606020202030204" pitchFamily="34" charset="0"/>
              </a:rPr>
              <a:t>identities and experiences intersect to create </a:t>
            </a:r>
            <a:r>
              <a:rPr lang="en-GB" b="1" dirty="0">
                <a:solidFill>
                  <a:srgbClr val="002B5C"/>
                </a:solidFill>
                <a:latin typeface="Arial Narrow" panose="020B0606020202030204" pitchFamily="34" charset="0"/>
              </a:rPr>
              <a:t>multiple </a:t>
            </a:r>
            <a:r>
              <a:rPr lang="en-GB" b="1" dirty="0" smtClean="0">
                <a:solidFill>
                  <a:srgbClr val="002B5C"/>
                </a:solidFill>
                <a:latin typeface="Arial Narrow" panose="020B0606020202030204" pitchFamily="34" charset="0"/>
              </a:rPr>
              <a:t>and intersecting barriers and oppressions</a:t>
            </a:r>
          </a:p>
          <a:p>
            <a:pPr marL="0" indent="0">
              <a:buNone/>
            </a:pPr>
            <a:endParaRPr lang="en-GB" b="1" dirty="0">
              <a:solidFill>
                <a:srgbClr val="002B5C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 Narrow" panose="020B0606020202030204" pitchFamily="34" charset="0"/>
              </a:rPr>
              <a:t>Important to centre this when considering and conducting research concerning a protected characteristic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Trans.Edu Scotland                                                   Dr. Matson Lawrence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6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 smtClean="0">
                <a:solidFill>
                  <a:srgbClr val="002B5C"/>
                </a:solidFill>
                <a:latin typeface="Arial Narrow" panose="020B0606020202030204" pitchFamily="34" charset="0"/>
              </a:rPr>
              <a:t>Potential barriers</a:t>
            </a:r>
            <a:endParaRPr lang="en-GB" b="1" dirty="0">
              <a:solidFill>
                <a:srgbClr val="002B5C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2"/>
            <a:ext cx="8915400" cy="4668251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dirty="0" smtClean="0">
                <a:latin typeface="Arial Narrow" panose="020B0606020202030204" pitchFamily="34" charset="0"/>
              </a:rPr>
              <a:t>Teaching, learning and assessments</a:t>
            </a:r>
          </a:p>
          <a:p>
            <a:pPr lvl="0"/>
            <a:r>
              <a:rPr lang="en-US" dirty="0" smtClean="0">
                <a:latin typeface="Arial Narrow" panose="020B0606020202030204" pitchFamily="34" charset="0"/>
              </a:rPr>
              <a:t>Accommodation</a:t>
            </a:r>
            <a:endParaRPr lang="en-GB" dirty="0">
              <a:latin typeface="Arial Narrow" panose="020B0606020202030204" pitchFamily="34" charset="0"/>
            </a:endParaRPr>
          </a:p>
          <a:p>
            <a:pPr lvl="0"/>
            <a:r>
              <a:rPr lang="en-US" dirty="0">
                <a:latin typeface="Arial Narrow" panose="020B0606020202030204" pitchFamily="34" charset="0"/>
              </a:rPr>
              <a:t>Sports and leisure </a:t>
            </a:r>
            <a:r>
              <a:rPr lang="en-US" dirty="0" smtClean="0">
                <a:latin typeface="Arial Narrow" panose="020B0606020202030204" pitchFamily="34" charset="0"/>
              </a:rPr>
              <a:t>services</a:t>
            </a:r>
          </a:p>
          <a:p>
            <a:pPr lvl="0"/>
            <a:r>
              <a:rPr lang="en-US" dirty="0" smtClean="0">
                <a:latin typeface="Arial Narrow" panose="020B0606020202030204" pitchFamily="34" charset="0"/>
              </a:rPr>
              <a:t>Health </a:t>
            </a:r>
            <a:r>
              <a:rPr lang="en-US" dirty="0">
                <a:latin typeface="Arial Narrow" panose="020B0606020202030204" pitchFamily="34" charset="0"/>
              </a:rPr>
              <a:t>and medical </a:t>
            </a:r>
            <a:r>
              <a:rPr lang="en-US" dirty="0" smtClean="0">
                <a:latin typeface="Arial Narrow" panose="020B0606020202030204" pitchFamily="34" charset="0"/>
              </a:rPr>
              <a:t>services</a:t>
            </a:r>
          </a:p>
          <a:p>
            <a:pPr lvl="0"/>
            <a:r>
              <a:rPr lang="en-US" dirty="0" smtClean="0">
                <a:latin typeface="Arial Narrow" panose="020B0606020202030204" pitchFamily="34" charset="0"/>
              </a:rPr>
              <a:t>Graduation </a:t>
            </a:r>
            <a:r>
              <a:rPr lang="en-US" dirty="0">
                <a:latin typeface="Arial Narrow" panose="020B0606020202030204" pitchFamily="34" charset="0"/>
              </a:rPr>
              <a:t>and parchment </a:t>
            </a:r>
            <a:r>
              <a:rPr lang="en-US" dirty="0" smtClean="0">
                <a:latin typeface="Arial Narrow" panose="020B0606020202030204" pitchFamily="34" charset="0"/>
              </a:rPr>
              <a:t>services</a:t>
            </a:r>
            <a:endParaRPr lang="en-GB" dirty="0">
              <a:latin typeface="Arial Narrow" panose="020B0606020202030204" pitchFamily="34" charset="0"/>
            </a:endParaRPr>
          </a:p>
          <a:p>
            <a:pPr lvl="0"/>
            <a:r>
              <a:rPr lang="en-US" dirty="0">
                <a:latin typeface="Arial Narrow" panose="020B0606020202030204" pitchFamily="34" charset="0"/>
              </a:rPr>
              <a:t>Counselling and pastoral </a:t>
            </a:r>
            <a:r>
              <a:rPr lang="en-US" dirty="0" smtClean="0">
                <a:latin typeface="Arial Narrow" panose="020B0606020202030204" pitchFamily="34" charset="0"/>
              </a:rPr>
              <a:t>services</a:t>
            </a:r>
            <a:endParaRPr lang="en-GB" dirty="0">
              <a:latin typeface="Arial Narrow" panose="020B0606020202030204" pitchFamily="34" charset="0"/>
            </a:endParaRPr>
          </a:p>
          <a:p>
            <a:pPr lvl="0"/>
            <a:r>
              <a:rPr lang="en-US" dirty="0">
                <a:latin typeface="Arial Narrow" panose="020B0606020202030204" pitchFamily="34" charset="0"/>
              </a:rPr>
              <a:t>Internships / </a:t>
            </a:r>
            <a:r>
              <a:rPr lang="en-US" dirty="0" smtClean="0">
                <a:latin typeface="Arial Narrow" panose="020B0606020202030204" pitchFamily="34" charset="0"/>
              </a:rPr>
              <a:t>Careers</a:t>
            </a:r>
            <a:endParaRPr lang="en-GB" dirty="0">
              <a:latin typeface="Arial Narrow" panose="020B0606020202030204" pitchFamily="34" charset="0"/>
            </a:endParaRPr>
          </a:p>
          <a:p>
            <a:r>
              <a:rPr lang="en-US" dirty="0" smtClean="0">
                <a:latin typeface="Arial Narrow" panose="020B0606020202030204" pitchFamily="34" charset="0"/>
              </a:rPr>
              <a:t>UCAS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Application forms</a:t>
            </a:r>
            <a:endParaRPr lang="en-GB" dirty="0">
              <a:latin typeface="Arial Narrow" panose="020B0606020202030204" pitchFamily="34" charset="0"/>
            </a:endParaRPr>
          </a:p>
          <a:p>
            <a:pPr lvl="0"/>
            <a:r>
              <a:rPr lang="en-US" dirty="0" smtClean="0">
                <a:latin typeface="Arial Narrow" panose="020B0606020202030204" pitchFamily="34" charset="0"/>
              </a:rPr>
              <a:t>Qualifications</a:t>
            </a:r>
          </a:p>
          <a:p>
            <a:pPr lvl="0"/>
            <a:r>
              <a:rPr lang="en-US" dirty="0" smtClean="0">
                <a:latin typeface="Arial Narrow" panose="020B0606020202030204" pitchFamily="34" charset="0"/>
              </a:rPr>
              <a:t>Identification documents</a:t>
            </a:r>
            <a:endParaRPr lang="en-GB" dirty="0">
              <a:latin typeface="Arial Narrow" panose="020B0606020202030204" pitchFamily="34" charset="0"/>
            </a:endParaRPr>
          </a:p>
          <a:p>
            <a:pPr lvl="0"/>
            <a:r>
              <a:rPr lang="en-US" dirty="0">
                <a:latin typeface="Arial Narrow" panose="020B0606020202030204" pitchFamily="34" charset="0"/>
              </a:rPr>
              <a:t>International </a:t>
            </a:r>
            <a:r>
              <a:rPr lang="en-US" dirty="0" smtClean="0">
                <a:latin typeface="Arial Narrow" panose="020B0606020202030204" pitchFamily="34" charset="0"/>
              </a:rPr>
              <a:t>opportunities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Trans.Edu Scotland                                                   Dr. Matson Lawrence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5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 smtClean="0">
                <a:solidFill>
                  <a:srgbClr val="002B5C"/>
                </a:solidFill>
                <a:latin typeface="Arial Narrow" panose="020B0606020202030204" pitchFamily="34" charset="0"/>
              </a:rPr>
              <a:t>What we will deliver</a:t>
            </a:r>
            <a:endParaRPr lang="en-GB" b="1" dirty="0">
              <a:solidFill>
                <a:srgbClr val="002B5C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>
                <a:solidFill>
                  <a:srgbClr val="002B5C"/>
                </a:solidFill>
                <a:latin typeface="Arial Narrow" panose="020B0606020202030204" pitchFamily="34" charset="0"/>
              </a:rPr>
              <a:t>Practical toolkits</a:t>
            </a:r>
            <a:r>
              <a:rPr lang="en-GB" dirty="0" smtClean="0">
                <a:latin typeface="Arial Narrow" panose="020B0606020202030204" pitchFamily="34" charset="0"/>
              </a:rPr>
              <a:t>, including templates, guidance, and audit tools for use by institutions</a:t>
            </a:r>
          </a:p>
          <a:p>
            <a:endParaRPr lang="en-GB" dirty="0" smtClean="0">
              <a:latin typeface="Arial Narrow" panose="020B0606020202030204" pitchFamily="34" charset="0"/>
            </a:endParaRPr>
          </a:p>
          <a:p>
            <a:r>
              <a:rPr lang="en-GB" b="1" dirty="0" smtClean="0">
                <a:solidFill>
                  <a:srgbClr val="002B5C"/>
                </a:solidFill>
                <a:latin typeface="Arial Narrow" panose="020B0606020202030204" pitchFamily="34" charset="0"/>
              </a:rPr>
              <a:t>Case studies </a:t>
            </a:r>
            <a:r>
              <a:rPr lang="en-GB" dirty="0" smtClean="0">
                <a:latin typeface="Arial Narrow" panose="020B0606020202030204" pitchFamily="34" charset="0"/>
              </a:rPr>
              <a:t>to champion best practice in the sector</a:t>
            </a:r>
          </a:p>
          <a:p>
            <a:endParaRPr lang="en-GB" dirty="0" smtClean="0">
              <a:latin typeface="Arial Narrow" panose="020B0606020202030204" pitchFamily="34" charset="0"/>
            </a:endParaRPr>
          </a:p>
          <a:p>
            <a:r>
              <a:rPr lang="en-GB" b="1" dirty="0" smtClean="0">
                <a:solidFill>
                  <a:srgbClr val="002B5C"/>
                </a:solidFill>
                <a:latin typeface="Arial Narrow" panose="020B0606020202030204" pitchFamily="34" charset="0"/>
              </a:rPr>
              <a:t>Full report </a:t>
            </a:r>
            <a:r>
              <a:rPr lang="en-GB" dirty="0" smtClean="0">
                <a:latin typeface="Arial Narrow" panose="020B0606020202030204" pitchFamily="34" charset="0"/>
              </a:rPr>
              <a:t>of research findings</a:t>
            </a:r>
          </a:p>
          <a:p>
            <a:endParaRPr lang="en-GB" dirty="0" smtClean="0">
              <a:latin typeface="Arial Narrow" panose="020B0606020202030204" pitchFamily="34" charset="0"/>
            </a:endParaRPr>
          </a:p>
          <a:p>
            <a:r>
              <a:rPr lang="en-GB" b="1" dirty="0" smtClean="0">
                <a:solidFill>
                  <a:srgbClr val="002B5C"/>
                </a:solidFill>
                <a:latin typeface="Arial Narrow" panose="020B0606020202030204" pitchFamily="34" charset="0"/>
              </a:rPr>
              <a:t>Community of Practice </a:t>
            </a:r>
            <a:r>
              <a:rPr lang="en-GB" dirty="0" smtClean="0">
                <a:latin typeface="Arial Narrow" panose="020B0606020202030204" pitchFamily="34" charset="0"/>
              </a:rPr>
              <a:t>for practitioners</a:t>
            </a:r>
            <a:endParaRPr lang="en-GB" b="1" dirty="0">
              <a:latin typeface="Arial Narrow" panose="020B0606020202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Trans.Edu Scotland                                                   Dr. Matson Lawrence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02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b="1" dirty="0" smtClean="0">
                <a:solidFill>
                  <a:srgbClr val="002B5C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How you can get involved</a:t>
            </a:r>
            <a:endParaRPr lang="en-GB" b="1" dirty="0">
              <a:solidFill>
                <a:srgbClr val="002B5C"/>
              </a:solidFill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002B5C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Take part </a:t>
            </a:r>
            <a:r>
              <a:rPr lang="en-GB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 the research via surveys &amp; interviews</a:t>
            </a:r>
          </a:p>
          <a:p>
            <a:pPr lvl="1"/>
            <a:r>
              <a:rPr lang="en-GB" sz="26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Trans-identified applicants, students and staff</a:t>
            </a:r>
          </a:p>
          <a:p>
            <a:pPr lvl="1"/>
            <a:r>
              <a:rPr lang="en-GB" sz="26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Sector staff within Equality &amp; Diversity, HR, Student Services etc.</a:t>
            </a:r>
          </a:p>
          <a:p>
            <a:pPr lvl="1"/>
            <a:r>
              <a:rPr lang="en-GB" sz="26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Sector staff who have experience of supporting trans applicants, students and staff</a:t>
            </a:r>
          </a:p>
          <a:p>
            <a:pPr marL="457200" lvl="1" indent="0">
              <a:buNone/>
            </a:pPr>
            <a:endParaRPr lang="en-GB" sz="2000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002B5C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Share</a:t>
            </a:r>
            <a:r>
              <a:rPr lang="en-GB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project information with your colleagues &amp; networks</a:t>
            </a:r>
          </a:p>
          <a:p>
            <a:pPr marL="0" indent="0">
              <a:buNone/>
            </a:pPr>
            <a:r>
              <a:rPr lang="en-GB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002B5C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Keep in touch</a:t>
            </a:r>
            <a:r>
              <a:rPr lang="en-GB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sz="30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via the contact details on your handout</a:t>
            </a:r>
            <a:endParaRPr lang="en-GB" sz="3000" dirty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Trans.Edu Scotland                                                   Dr. Matson Lawrence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55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 slides 2015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Trans.Edu Scotland                                                   Dr. Matson Lawrence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501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b="1" dirty="0" smtClean="0">
                <a:solidFill>
                  <a:srgbClr val="002B5C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About the project</a:t>
            </a:r>
            <a:endParaRPr lang="en-GB" b="1" dirty="0">
              <a:solidFill>
                <a:srgbClr val="002B5C"/>
              </a:solidFill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02B5C"/>
              </a:buClr>
            </a:pPr>
            <a:r>
              <a:rPr lang="en-GB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Delivered by the Equality &amp; Diversity and Widening Access Teams at the University of Strathclyde</a:t>
            </a:r>
          </a:p>
          <a:p>
            <a:pPr>
              <a:buClr>
                <a:srgbClr val="002B5C"/>
              </a:buClr>
            </a:pPr>
            <a:r>
              <a:rPr lang="en-GB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Funded </a:t>
            </a:r>
            <a:r>
              <a:rPr lang="en-GB" dirty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by the </a:t>
            </a:r>
            <a:r>
              <a:rPr lang="en-GB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Scottish Funding Council</a:t>
            </a:r>
            <a:endParaRPr lang="en-GB" dirty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Clr>
                <a:srgbClr val="002B5C"/>
              </a:buClr>
            </a:pPr>
            <a:r>
              <a:rPr lang="en-GB" dirty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One year project, until late June </a:t>
            </a:r>
            <a:r>
              <a:rPr lang="en-GB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2017</a:t>
            </a:r>
          </a:p>
          <a:p>
            <a:pPr>
              <a:buClr>
                <a:srgbClr val="002B5C"/>
              </a:buClr>
            </a:pPr>
            <a:r>
              <a:rPr lang="en-GB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Investigating the experiences of and support for trans applicants, students and staff in the Scottish HE and FE sectors.</a:t>
            </a:r>
            <a:endParaRPr lang="en-GB" dirty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GB" sz="2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Trans.Edu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Scotland                                                   Dr. Matson Lawrence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08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b="1" dirty="0" smtClean="0">
                <a:solidFill>
                  <a:srgbClr val="002B5C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Why this area?</a:t>
            </a:r>
            <a:endParaRPr lang="en-GB" b="1" dirty="0">
              <a:solidFill>
                <a:srgbClr val="002B5C"/>
              </a:solidFill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3000" dirty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Evidence to suggest that trans people face significant levels of harassment and bullying – including within education</a:t>
            </a:r>
            <a:r>
              <a:rPr lang="en-GB" sz="30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3000" dirty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Increasing recognition within the HE and FE sectors of the potential challenges and barriers trans people face</a:t>
            </a:r>
            <a:r>
              <a:rPr lang="en-GB" sz="30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>
              <a:buClr>
                <a:schemeClr val="tx2"/>
              </a:buClr>
            </a:pPr>
            <a:r>
              <a:rPr lang="en-GB" sz="30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Existing evidence base for England and Wales (ECU 2009).</a:t>
            </a:r>
          </a:p>
          <a:p>
            <a:pPr>
              <a:buClr>
                <a:schemeClr val="tx2"/>
              </a:buClr>
            </a:pPr>
            <a:r>
              <a:rPr lang="en-GB" sz="30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Current lack of information and empirical evidence to assist Scottish institutions in meeting statutory and ethical responsibilities.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Trans.Edu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Scotland                                                   Dr. Matson Lawrence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85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b="1" dirty="0" smtClean="0">
                <a:solidFill>
                  <a:srgbClr val="002B5C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brief tour of terms</a:t>
            </a:r>
            <a:endParaRPr lang="en-GB" b="1" dirty="0">
              <a:solidFill>
                <a:srgbClr val="002B5C"/>
              </a:solidFill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299" y="1647825"/>
            <a:ext cx="3896227" cy="4525963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400" b="1" dirty="0" smtClean="0">
                <a:solidFill>
                  <a:srgbClr val="002B5C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Gender / Gender identity: </a:t>
            </a:r>
            <a:r>
              <a:rPr lang="en-GB" sz="24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person’s sense of their gender, which may be female, male, or neither.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02B5C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</a:t>
            </a:r>
            <a:r>
              <a:rPr lang="en-GB" sz="2400" b="1" dirty="0" smtClean="0">
                <a:solidFill>
                  <a:srgbClr val="002B5C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ex: </a:t>
            </a:r>
            <a:r>
              <a:rPr lang="en-GB" sz="24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person’s physical and biological sex characteristics.</a:t>
            </a:r>
            <a:endParaRPr lang="en-GB" sz="2400" b="1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b="1" dirty="0" smtClean="0">
                <a:solidFill>
                  <a:srgbClr val="002B5C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Gender expression: </a:t>
            </a:r>
            <a:r>
              <a:rPr lang="en-GB" sz="24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How a person outwardly expresses their gender.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b="1" dirty="0" smtClean="0">
                <a:solidFill>
                  <a:srgbClr val="002B5C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Sexual orientation: </a:t>
            </a:r>
            <a:r>
              <a:rPr lang="en-GB" sz="24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 gender(s) a person is sexually and/or romantically attracted to</a:t>
            </a:r>
            <a:r>
              <a:rPr lang="en-GB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Trans.Edu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Scotland                                                   Dr. Matson Lawrence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5" t="7051" r="4291" b="2151"/>
          <a:stretch/>
        </p:blipFill>
        <p:spPr>
          <a:xfrm>
            <a:off x="4788569" y="1634892"/>
            <a:ext cx="4367464" cy="4392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60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b="1" dirty="0" smtClean="0">
                <a:solidFill>
                  <a:srgbClr val="002B5C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brief tour of terms</a:t>
            </a:r>
            <a:endParaRPr lang="en-GB" b="1" dirty="0">
              <a:solidFill>
                <a:srgbClr val="002B5C"/>
              </a:solidFill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2"/>
            <a:ext cx="8564479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 smtClean="0">
                <a:solidFill>
                  <a:srgbClr val="002B5C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Trans: </a:t>
            </a:r>
            <a:r>
              <a:rPr lang="en-GB" sz="24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Umbrella term to describe </a:t>
            </a:r>
            <a:r>
              <a:rPr lang="en-GB" sz="2400" dirty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range of </a:t>
            </a:r>
            <a:r>
              <a:rPr lang="en-GB" sz="24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genders / gender </a:t>
            </a:r>
            <a:r>
              <a:rPr lang="en-GB" sz="2400" dirty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identities that differ from the </a:t>
            </a:r>
            <a:r>
              <a:rPr lang="en-GB" sz="24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sex and gender assigned to an individual at birth.</a:t>
            </a:r>
          </a:p>
          <a:p>
            <a:pPr marL="0" indent="0">
              <a:buNone/>
            </a:pPr>
            <a:endParaRPr lang="en-GB" sz="2400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Clr>
                <a:srgbClr val="002B5C"/>
              </a:buClr>
              <a:buNone/>
            </a:pPr>
            <a:r>
              <a:rPr lang="en-GB" sz="2400" b="1" dirty="0" smtClean="0">
                <a:solidFill>
                  <a:srgbClr val="002B5C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Trans identities and experiences </a:t>
            </a:r>
            <a:r>
              <a:rPr lang="en-GB" sz="24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can</a:t>
            </a:r>
            <a:r>
              <a:rPr lang="en-GB" sz="2400" b="1" dirty="0" smtClean="0">
                <a:solidFill>
                  <a:srgbClr val="002B5C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sz="24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include:</a:t>
            </a:r>
            <a:endParaRPr lang="en-GB" sz="2400" dirty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Transsexual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Trans / Transgender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Gender </a:t>
            </a:r>
            <a:r>
              <a:rPr lang="en-GB" sz="20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variant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Genderqueer, </a:t>
            </a:r>
            <a:r>
              <a:rPr lang="en-GB" sz="2000" dirty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non-binary, </a:t>
            </a:r>
            <a:r>
              <a:rPr lang="en-GB" sz="2000" dirty="0" err="1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genderfluid</a:t>
            </a:r>
            <a:r>
              <a:rPr lang="en-GB" sz="20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GB" sz="2000" dirty="0" err="1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agender</a:t>
            </a:r>
            <a:r>
              <a:rPr lang="en-GB" sz="20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etc.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GB" sz="2000" dirty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lvl="1" indent="0">
              <a:buNone/>
            </a:pPr>
            <a:r>
              <a:rPr lang="en-GB" sz="20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…and </a:t>
            </a:r>
            <a:r>
              <a:rPr lang="en-GB" sz="2000" dirty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those who have a trans(gender/sexual) experience or </a:t>
            </a:r>
            <a:r>
              <a:rPr lang="en-GB" sz="20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history.</a:t>
            </a:r>
            <a:endParaRPr lang="en-GB" sz="2000" dirty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lvl="1" indent="0">
              <a:buNone/>
            </a:pPr>
            <a:endParaRPr lang="en-GB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Trans.Edu Scotland                                                   Dr. Matson Lawrence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21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b="1" dirty="0" smtClean="0">
                <a:solidFill>
                  <a:srgbClr val="002B5C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brief tour of terms</a:t>
            </a:r>
            <a:endParaRPr lang="en-GB" b="1" dirty="0">
              <a:solidFill>
                <a:srgbClr val="002B5C"/>
              </a:solidFill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2"/>
            <a:ext cx="7000374" cy="4525963"/>
          </a:xfrm>
        </p:spPr>
        <p:txBody>
          <a:bodyPr>
            <a:normAutofit/>
          </a:bodyPr>
          <a:lstStyle/>
          <a:p>
            <a:pPr marL="0" indent="0">
              <a:buClr>
                <a:srgbClr val="002B5C"/>
              </a:buClr>
              <a:buNone/>
            </a:pPr>
            <a:r>
              <a:rPr lang="en-GB" sz="2400" b="1" dirty="0" smtClean="0">
                <a:solidFill>
                  <a:srgbClr val="002B5C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Title: </a:t>
            </a:r>
            <a:r>
              <a:rPr lang="en-GB" sz="24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How we formally address someone, e.g.</a:t>
            </a:r>
          </a:p>
          <a:p>
            <a:pPr lvl="1">
              <a:buClr>
                <a:srgbClr val="002B5C"/>
              </a:buClr>
              <a:buFont typeface="Wingdings" panose="05000000000000000000" pitchFamily="2" charset="2"/>
              <a:buChar char="Ø"/>
            </a:pPr>
            <a:r>
              <a:rPr lang="en-GB" sz="20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Ms, Dr, Mrs, Mr,</a:t>
            </a:r>
          </a:p>
          <a:p>
            <a:pPr lvl="1">
              <a:buClr>
                <a:srgbClr val="002B5C"/>
              </a:buClr>
              <a:buFont typeface="Wingdings" panose="05000000000000000000" pitchFamily="2" charset="2"/>
              <a:buChar char="Ø"/>
            </a:pPr>
            <a:r>
              <a:rPr lang="en-GB" sz="2000" dirty="0" err="1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Mx</a:t>
            </a:r>
            <a:r>
              <a:rPr lang="en-GB" sz="20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or no title.</a:t>
            </a:r>
          </a:p>
          <a:p>
            <a:pPr lvl="1">
              <a:buClr>
                <a:srgbClr val="002B5C"/>
              </a:buClr>
              <a:buFont typeface="Wingdings" panose="05000000000000000000" pitchFamily="2" charset="2"/>
              <a:buChar char="Ø"/>
            </a:pPr>
            <a:endParaRPr lang="en-GB" sz="2000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Clr>
                <a:srgbClr val="002B5C"/>
              </a:buClr>
              <a:buNone/>
            </a:pPr>
            <a:r>
              <a:rPr lang="en-GB" sz="2400" b="1" dirty="0" smtClean="0">
                <a:solidFill>
                  <a:srgbClr val="002B5C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Pronouns: </a:t>
            </a:r>
            <a:r>
              <a:rPr lang="en-GB" sz="24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How we refer to someone, e.g.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She/Her/Hers,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He/Him/His,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They/Them/Theirs,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Sometimes other pronouns.</a:t>
            </a:r>
            <a:endParaRPr lang="en-GB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lvl="1" indent="0">
              <a:buNone/>
            </a:pPr>
            <a:endParaRPr lang="en-GB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en-GB" sz="2400" b="1" dirty="0" smtClean="0">
                <a:solidFill>
                  <a:srgbClr val="002B5C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Any questions?</a:t>
            </a:r>
            <a:endParaRPr lang="en-GB" sz="2000" b="1" dirty="0" smtClean="0">
              <a:solidFill>
                <a:srgbClr val="002B5C"/>
              </a:solidFill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Trans.Edu Scotland                                                   Dr. Matson Lawrence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63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b="1" dirty="0" smtClean="0">
                <a:solidFill>
                  <a:srgbClr val="002B5C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Research questions</a:t>
            </a:r>
            <a:endParaRPr lang="en-GB" b="1" dirty="0">
              <a:solidFill>
                <a:srgbClr val="002B5C"/>
              </a:solidFill>
              <a:latin typeface="Arial Narrow" panose="020B060602020203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2"/>
            <a:ext cx="8915400" cy="4644187"/>
          </a:xfrm>
        </p:spPr>
        <p:txBody>
          <a:bodyPr>
            <a:noAutofit/>
          </a:bodyPr>
          <a:lstStyle/>
          <a:p>
            <a:pPr marL="514350" lvl="0" indent="-514350">
              <a:buClr>
                <a:srgbClr val="002B5C"/>
              </a:buClr>
              <a:buFont typeface="+mj-lt"/>
              <a:buAutoNum type="arabicPeriod"/>
            </a:pPr>
            <a:r>
              <a:rPr lang="en-GB" sz="2800" dirty="0">
                <a:latin typeface="Arial Narrow" panose="020B0606020202030204" pitchFamily="34" charset="0"/>
              </a:rPr>
              <a:t>What </a:t>
            </a:r>
            <a:r>
              <a:rPr lang="en-GB" sz="2800" dirty="0" smtClean="0">
                <a:latin typeface="Arial Narrow" panose="020B0606020202030204" pitchFamily="34" charset="0"/>
              </a:rPr>
              <a:t>barriers are faced </a:t>
            </a:r>
            <a:r>
              <a:rPr lang="en-GB" sz="2800" dirty="0">
                <a:latin typeface="Arial Narrow" panose="020B0606020202030204" pitchFamily="34" charset="0"/>
              </a:rPr>
              <a:t>by trans people in the Scottish FE and HE sectors?</a:t>
            </a:r>
          </a:p>
          <a:p>
            <a:pPr marL="914400" lvl="1" indent="-457200">
              <a:buClr>
                <a:srgbClr val="002B5C"/>
              </a:buClr>
              <a:buFont typeface="+mj-lt"/>
              <a:buAutoNum type="alphaLcParenR"/>
            </a:pPr>
            <a:r>
              <a:rPr lang="en-GB" sz="2000" dirty="0">
                <a:latin typeface="Arial Narrow" panose="020B0606020202030204" pitchFamily="34" charset="0"/>
              </a:rPr>
              <a:t>What are the barriers faced by trans </a:t>
            </a:r>
            <a:r>
              <a:rPr lang="en-GB" sz="2000" b="1" dirty="0">
                <a:latin typeface="Arial Narrow" panose="020B0606020202030204" pitchFamily="34" charset="0"/>
              </a:rPr>
              <a:t>applicants </a:t>
            </a:r>
            <a:r>
              <a:rPr lang="en-GB" sz="2000" dirty="0">
                <a:latin typeface="Arial Narrow" panose="020B0606020202030204" pitchFamily="34" charset="0"/>
              </a:rPr>
              <a:t>in gaining access to further and/or higher education?</a:t>
            </a:r>
            <a:endParaRPr lang="en-GB" sz="1400" dirty="0">
              <a:latin typeface="Arial Narrow" panose="020B0606020202030204" pitchFamily="34" charset="0"/>
            </a:endParaRPr>
          </a:p>
          <a:p>
            <a:pPr marL="914400" lvl="1" indent="-457200">
              <a:buClr>
                <a:srgbClr val="002B5C"/>
              </a:buClr>
              <a:buFont typeface="+mj-lt"/>
              <a:buAutoNum type="alphaLcParenR"/>
            </a:pPr>
            <a:r>
              <a:rPr lang="en-GB" sz="2000" dirty="0">
                <a:latin typeface="Arial Narrow" panose="020B0606020202030204" pitchFamily="34" charset="0"/>
              </a:rPr>
              <a:t>What are the barriers faced by trans </a:t>
            </a:r>
            <a:r>
              <a:rPr lang="en-GB" sz="2000" b="1" dirty="0">
                <a:latin typeface="Arial Narrow" panose="020B0606020202030204" pitchFamily="34" charset="0"/>
              </a:rPr>
              <a:t>students</a:t>
            </a:r>
            <a:r>
              <a:rPr lang="en-GB" sz="2000" dirty="0">
                <a:latin typeface="Arial Narrow" panose="020B0606020202030204" pitchFamily="34" charset="0"/>
              </a:rPr>
              <a:t> in further and/or higher education?</a:t>
            </a:r>
            <a:endParaRPr lang="en-GB" sz="1400" dirty="0">
              <a:latin typeface="Arial Narrow" panose="020B0606020202030204" pitchFamily="34" charset="0"/>
            </a:endParaRPr>
          </a:p>
          <a:p>
            <a:pPr marL="914400" lvl="1" indent="-457200">
              <a:buClr>
                <a:srgbClr val="002B5C"/>
              </a:buClr>
              <a:buFont typeface="+mj-lt"/>
              <a:buAutoNum type="alphaLcParenR"/>
            </a:pPr>
            <a:r>
              <a:rPr lang="en-GB" sz="2000" dirty="0">
                <a:latin typeface="Arial Narrow" panose="020B0606020202030204" pitchFamily="34" charset="0"/>
              </a:rPr>
              <a:t>What are the barriers faced by trans </a:t>
            </a:r>
            <a:r>
              <a:rPr lang="en-GB" sz="2000" b="1" dirty="0">
                <a:latin typeface="Arial Narrow" panose="020B0606020202030204" pitchFamily="34" charset="0"/>
              </a:rPr>
              <a:t>staff </a:t>
            </a:r>
            <a:r>
              <a:rPr lang="en-GB" sz="2000" dirty="0">
                <a:latin typeface="Arial Narrow" panose="020B0606020202030204" pitchFamily="34" charset="0"/>
              </a:rPr>
              <a:t>in the Scottish FE and HE sectors?</a:t>
            </a:r>
            <a:endParaRPr lang="en-GB" sz="1400" dirty="0">
              <a:latin typeface="Arial Narrow" panose="020B0606020202030204" pitchFamily="34" charset="0"/>
            </a:endParaRPr>
          </a:p>
          <a:p>
            <a:pPr marL="514350" lvl="0" indent="-514350">
              <a:buClr>
                <a:srgbClr val="002B5C"/>
              </a:buClr>
              <a:buFont typeface="+mj-lt"/>
              <a:buAutoNum type="arabicPeriod"/>
            </a:pPr>
            <a:r>
              <a:rPr lang="en-GB" sz="2800" dirty="0">
                <a:latin typeface="Arial Narrow" panose="020B0606020202030204" pitchFamily="34" charset="0"/>
              </a:rPr>
              <a:t>What are the support needs of trans applicants, students and staff in Scottish FE and HE institutions?</a:t>
            </a:r>
          </a:p>
          <a:p>
            <a:pPr marL="514350" lvl="0" indent="-514350">
              <a:buClr>
                <a:srgbClr val="002B5C"/>
              </a:buClr>
              <a:buFont typeface="+mj-lt"/>
              <a:buAutoNum type="arabicPeriod"/>
            </a:pPr>
            <a:r>
              <a:rPr lang="en-GB" sz="2800" dirty="0">
                <a:latin typeface="Arial Narrow" panose="020B0606020202030204" pitchFamily="34" charset="0"/>
              </a:rPr>
              <a:t>What monitoring practices and support protocols </a:t>
            </a:r>
            <a:r>
              <a:rPr lang="en-GB" sz="2800" dirty="0" smtClean="0">
                <a:latin typeface="Arial Narrow" panose="020B0606020202030204" pitchFamily="34" charset="0"/>
              </a:rPr>
              <a:t>pertaining </a:t>
            </a:r>
            <a:r>
              <a:rPr lang="en-GB" sz="2800" dirty="0">
                <a:latin typeface="Arial Narrow" panose="020B0606020202030204" pitchFamily="34" charset="0"/>
              </a:rPr>
              <a:t>to trans people do Scottish FE and HE institutions currently have in place</a:t>
            </a:r>
            <a:r>
              <a:rPr lang="en-GB" sz="2800" dirty="0" smtClean="0">
                <a:latin typeface="Arial Narrow" panose="020B0606020202030204" pitchFamily="34" charset="0"/>
              </a:rPr>
              <a:t>?</a:t>
            </a:r>
            <a:endParaRPr lang="en-GB" sz="2800" dirty="0">
              <a:latin typeface="Arial Narrow" panose="020B0606020202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Trans.Edu Scotland                                                   Dr. Matson Lawrence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07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b="1" dirty="0" smtClean="0">
                <a:solidFill>
                  <a:srgbClr val="002B5C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Project outline</a:t>
            </a:r>
            <a:endParaRPr lang="en-GB" b="1" dirty="0">
              <a:solidFill>
                <a:srgbClr val="002B5C"/>
              </a:solidFill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>
                <a:latin typeface="Arial Narrow" panose="020B0606020202030204" pitchFamily="34" charset="0"/>
              </a:rPr>
              <a:t>There are three key stages to the project:</a:t>
            </a:r>
            <a:endParaRPr lang="en-GB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GB" dirty="0">
              <a:latin typeface="Arial Narrow" panose="020B0606020202030204" pitchFamily="34" charset="0"/>
            </a:endParaRPr>
          </a:p>
          <a:p>
            <a:pPr marL="514350" indent="-514350">
              <a:buClr>
                <a:srgbClr val="002B5C"/>
              </a:buClr>
              <a:buFont typeface="+mj-lt"/>
              <a:buAutoNum type="arabicPeriod"/>
            </a:pPr>
            <a:r>
              <a:rPr lang="en-GB" dirty="0">
                <a:latin typeface="Arial Narrow" panose="020B0606020202030204" pitchFamily="34" charset="0"/>
              </a:rPr>
              <a:t>Documentary analysis and mapping of current practice within Scottish HEIs and colleges. </a:t>
            </a:r>
            <a:endParaRPr lang="en-GB" dirty="0" smtClean="0">
              <a:latin typeface="Arial Narrow" panose="020B0606020202030204" pitchFamily="34" charset="0"/>
            </a:endParaRPr>
          </a:p>
          <a:p>
            <a:pPr marL="514350" indent="-514350">
              <a:buClr>
                <a:srgbClr val="002B5C"/>
              </a:buClr>
              <a:buFont typeface="+mj-lt"/>
              <a:buAutoNum type="arabicPeriod"/>
            </a:pPr>
            <a:r>
              <a:rPr lang="en-GB" dirty="0" smtClean="0">
                <a:latin typeface="Arial Narrow" panose="020B0606020202030204" pitchFamily="34" charset="0"/>
              </a:rPr>
              <a:t>Empirical </a:t>
            </a:r>
            <a:r>
              <a:rPr lang="en-GB" dirty="0">
                <a:latin typeface="Arial Narrow" panose="020B0606020202030204" pitchFamily="34" charset="0"/>
              </a:rPr>
              <a:t>research investigating the experiences of trans applicants, students and staff. </a:t>
            </a:r>
            <a:endParaRPr lang="en-GB" dirty="0" smtClean="0">
              <a:latin typeface="Arial Narrow" panose="020B0606020202030204" pitchFamily="34" charset="0"/>
            </a:endParaRPr>
          </a:p>
          <a:p>
            <a:pPr marL="514350" indent="-514350">
              <a:buClr>
                <a:srgbClr val="002B5C"/>
              </a:buClr>
              <a:buFont typeface="+mj-lt"/>
              <a:buAutoNum type="arabicPeriod"/>
            </a:pPr>
            <a:r>
              <a:rPr lang="en-GB" dirty="0" smtClean="0">
                <a:latin typeface="Arial Narrow" panose="020B0606020202030204" pitchFamily="34" charset="0"/>
              </a:rPr>
              <a:t>Development </a:t>
            </a:r>
            <a:r>
              <a:rPr lang="en-GB" dirty="0">
                <a:latin typeface="Arial Narrow" panose="020B0606020202030204" pitchFamily="34" charset="0"/>
              </a:rPr>
              <a:t>of practical toolkits and case studies to empower institutions to develop their policies and activities, alongside a peer support Community of Practice. 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Trans.Edu Scotland                                                   Dr. Matson Lawrence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C9108-1C13-AD45-908D-761A468F4B4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60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50574"/>
            <a:ext cx="7409447" cy="1143000"/>
          </a:xfrm>
        </p:spPr>
        <p:txBody>
          <a:bodyPr>
            <a:normAutofit/>
          </a:bodyPr>
          <a:lstStyle/>
          <a:p>
            <a:pPr algn="l"/>
            <a:r>
              <a:rPr lang="en-GB" b="1" dirty="0" smtClean="0">
                <a:solidFill>
                  <a:srgbClr val="002B5C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Research remit</a:t>
            </a:r>
            <a:endParaRPr lang="en-GB" b="1" dirty="0">
              <a:solidFill>
                <a:srgbClr val="002B5C"/>
              </a:solidFill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137219734"/>
              </p:ext>
            </p:extLst>
          </p:nvPr>
        </p:nvGraphicFramePr>
        <p:xfrm>
          <a:off x="1624262" y="1792707"/>
          <a:ext cx="6954253" cy="3888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9368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1501</TotalTime>
  <Words>855</Words>
  <Application>Microsoft Office PowerPoint</Application>
  <PresentationFormat>A4 Paper (210x297 mm)</PresentationFormat>
  <Paragraphs>142</Paragraphs>
  <Slides>16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Arial Narrow</vt:lpstr>
      <vt:lpstr>Arial Unicode MS</vt:lpstr>
      <vt:lpstr>Calibri</vt:lpstr>
      <vt:lpstr>Wingdings</vt:lpstr>
      <vt:lpstr>Office Theme</vt:lpstr>
      <vt:lpstr>Trans.Edu Scotland</vt:lpstr>
      <vt:lpstr>About the project</vt:lpstr>
      <vt:lpstr>Why this area?</vt:lpstr>
      <vt:lpstr>A brief tour of terms</vt:lpstr>
      <vt:lpstr>A brief tour of terms</vt:lpstr>
      <vt:lpstr>A brief tour of terms</vt:lpstr>
      <vt:lpstr>Research questions</vt:lpstr>
      <vt:lpstr>Project outline</vt:lpstr>
      <vt:lpstr>Research remit</vt:lpstr>
      <vt:lpstr>Research remit</vt:lpstr>
      <vt:lpstr>Intersectionality</vt:lpstr>
      <vt:lpstr>Intersectionality</vt:lpstr>
      <vt:lpstr>Potential barriers</vt:lpstr>
      <vt:lpstr>What we will deliver</vt:lpstr>
      <vt:lpstr>How you can get involved</vt:lpstr>
      <vt:lpstr>PowerPoint Presentation</vt:lpstr>
    </vt:vector>
  </TitlesOfParts>
  <Company>University of Strathclyde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Matson Lawrence</dc:creator>
  <cp:lastModifiedBy>Gavin Lee</cp:lastModifiedBy>
  <cp:revision>80</cp:revision>
  <cp:lastPrinted>2016-08-26T12:14:28Z</cp:lastPrinted>
  <dcterms:created xsi:type="dcterms:W3CDTF">2015-04-17T15:28:28Z</dcterms:created>
  <dcterms:modified xsi:type="dcterms:W3CDTF">2018-03-23T12:41:32Z</dcterms:modified>
</cp:coreProperties>
</file>