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18.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19.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20.xml" ContentType="application/vnd.openxmlformats-officedocument.presentationml.tags+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21.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6" r:id="rId2"/>
    <p:sldId id="439" r:id="rId3"/>
    <p:sldId id="434" r:id="rId4"/>
    <p:sldId id="440" r:id="rId5"/>
    <p:sldId id="435" r:id="rId6"/>
    <p:sldId id="417" r:id="rId7"/>
    <p:sldId id="415" r:id="rId8"/>
    <p:sldId id="418" r:id="rId9"/>
    <p:sldId id="414" r:id="rId10"/>
    <p:sldId id="410" r:id="rId11"/>
    <p:sldId id="413" r:id="rId12"/>
    <p:sldId id="429" r:id="rId13"/>
    <p:sldId id="436" r:id="rId14"/>
    <p:sldId id="430" r:id="rId15"/>
    <p:sldId id="441" r:id="rId16"/>
    <p:sldId id="437" r:id="rId17"/>
    <p:sldId id="438" r:id="rId18"/>
    <p:sldId id="431" r:id="rId19"/>
    <p:sldId id="427" r:id="rId20"/>
    <p:sldId id="433" r:id="rId21"/>
  </p:sldIdLst>
  <p:sldSz cx="12192000" cy="6858000"/>
  <p:notesSz cx="6669088" cy="9872663"/>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106">
          <p15:clr>
            <a:srgbClr val="A4A3A4"/>
          </p15:clr>
        </p15:guide>
        <p15:guide id="4" pos="97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A5A5A5"/>
    <a:srgbClr val="935EBE"/>
    <a:srgbClr val="9751CB"/>
    <a:srgbClr val="7030A0"/>
    <a:srgbClr val="781DFF"/>
    <a:srgbClr val="008080"/>
    <a:srgbClr val="0099FF"/>
    <a:srgbClr val="1A7F26"/>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35" autoAdjust="0"/>
    <p:restoredTop sz="78923" autoAdjust="0"/>
  </p:normalViewPr>
  <p:slideViewPr>
    <p:cSldViewPr snapToGrid="0" snapToObjects="1">
      <p:cViewPr varScale="1">
        <p:scale>
          <a:sx n="37" d="100"/>
          <a:sy n="37" d="100"/>
        </p:scale>
        <p:origin x="720" y="42"/>
      </p:cViewPr>
      <p:guideLst>
        <p:guide orient="horz" pos="2160"/>
        <p:guide pos="3840"/>
        <p:guide orient="horz" pos="1106"/>
        <p:guide pos="973"/>
      </p:guideLst>
    </p:cSldViewPr>
  </p:slideViewPr>
  <p:outlineViewPr>
    <p:cViewPr>
      <p:scale>
        <a:sx n="33" d="100"/>
        <a:sy n="33" d="100"/>
      </p:scale>
      <p:origin x="0" y="-25368"/>
    </p:cViewPr>
  </p:outlineViewPr>
  <p:notesTextViewPr>
    <p:cViewPr>
      <p:scale>
        <a:sx n="3" d="2"/>
        <a:sy n="3" d="2"/>
      </p:scale>
      <p:origin x="0" y="0"/>
    </p:cViewPr>
  </p:notesTextViewPr>
  <p:notesViewPr>
    <p:cSldViewPr snapToGrid="0" snapToObjects="1">
      <p:cViewPr varScale="1">
        <p:scale>
          <a:sx n="93" d="100"/>
          <a:sy n="93" d="100"/>
        </p:scale>
        <p:origin x="3252"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as-support.rgu.ac.uk\support-H\staff\rmw6907\From_Desktop\Gender\Gender%20Presentation%20-%20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9121986699916897E-2"/>
          <c:y val="9.5345345345345306E-2"/>
        </c:manualLayout>
      </c:layout>
      <c:overlay val="0"/>
      <c:txPr>
        <a:bodyPr/>
        <a:lstStyle/>
        <a:p>
          <a:pPr>
            <a:defRPr sz="1400"/>
          </a:pPr>
          <a:endParaRPr lang="en-US"/>
        </a:p>
      </c:txPr>
    </c:title>
    <c:autoTitleDeleted val="0"/>
    <c:plotArea>
      <c:layout/>
      <c:pieChart>
        <c:varyColors val="1"/>
        <c:ser>
          <c:idx val="0"/>
          <c:order val="0"/>
          <c:tx>
            <c:strRef>
              <c:f>'2015 population'!$A$5</c:f>
              <c:strCache>
                <c:ptCount val="1"/>
                <c:pt idx="0">
                  <c:v>RGU UG Population</c:v>
                </c:pt>
              </c:strCache>
            </c:strRef>
          </c:tx>
          <c:dPt>
            <c:idx val="0"/>
            <c:bubble3D val="0"/>
            <c:spPr>
              <a:solidFill>
                <a:schemeClr val="accent4"/>
              </a:solidFill>
            </c:spPr>
          </c:dPt>
          <c:dPt>
            <c:idx val="1"/>
            <c:bubble3D val="0"/>
            <c:spPr>
              <a:solidFill>
                <a:schemeClr val="accent3"/>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'2015 population'!$B$4:$C$4</c:f>
              <c:strCache>
                <c:ptCount val="2"/>
                <c:pt idx="0">
                  <c:v>Male</c:v>
                </c:pt>
                <c:pt idx="1">
                  <c:v>Female</c:v>
                </c:pt>
              </c:strCache>
            </c:strRef>
          </c:cat>
          <c:val>
            <c:numRef>
              <c:f>'2015 population'!$B$5:$C$5</c:f>
              <c:numCache>
                <c:formatCode>0%</c:formatCode>
                <c:ptCount val="2"/>
                <c:pt idx="0">
                  <c:v>0.379</c:v>
                </c:pt>
                <c:pt idx="1">
                  <c:v>0.621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8757100304793597"/>
          <c:y val="0.43646280896280898"/>
          <c:w val="0.27741652812413398"/>
          <c:h val="0.33621275121275102"/>
        </c:manualLayout>
      </c:layout>
      <c:overlay val="0"/>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Applicants!$C$26</c:f>
              <c:strCache>
                <c:ptCount val="1"/>
                <c:pt idx="0">
                  <c:v>M</c:v>
                </c:pt>
              </c:strCache>
            </c:strRef>
          </c:tx>
          <c:spPr>
            <a:solidFill>
              <a:schemeClr val="accent4"/>
            </a:solidFill>
          </c:spPr>
          <c:invertIfNegative val="0"/>
          <c:cat>
            <c:multiLvlStrRef>
              <c:f>Applicants!$A$27:$B$50</c:f>
              <c:multiLvlStrCache>
                <c:ptCount val="24"/>
                <c:lvl>
                  <c:pt idx="0">
                    <c:v>2010/11</c:v>
                  </c:pt>
                  <c:pt idx="1">
                    <c:v>2011/12</c:v>
                  </c:pt>
                  <c:pt idx="2">
                    <c:v>2012/13</c:v>
                  </c:pt>
                  <c:pt idx="3">
                    <c:v>2013/14</c:v>
                  </c:pt>
                  <c:pt idx="4">
                    <c:v>2014/15</c:v>
                  </c:pt>
                  <c:pt idx="5">
                    <c:v>2015/16</c:v>
                  </c:pt>
                  <c:pt idx="6">
                    <c:v>2010/11</c:v>
                  </c:pt>
                  <c:pt idx="7">
                    <c:v>2011/12</c:v>
                  </c:pt>
                  <c:pt idx="8">
                    <c:v>2012/13</c:v>
                  </c:pt>
                  <c:pt idx="9">
                    <c:v>2013/14</c:v>
                  </c:pt>
                  <c:pt idx="10">
                    <c:v>2014/15</c:v>
                  </c:pt>
                  <c:pt idx="11">
                    <c:v>2015/16</c:v>
                  </c:pt>
                  <c:pt idx="12">
                    <c:v>2010/11</c:v>
                  </c:pt>
                  <c:pt idx="13">
                    <c:v>2011/12</c:v>
                  </c:pt>
                  <c:pt idx="14">
                    <c:v>2012/13</c:v>
                  </c:pt>
                  <c:pt idx="15">
                    <c:v>2013/14</c:v>
                  </c:pt>
                  <c:pt idx="16">
                    <c:v>2014/15</c:v>
                  </c:pt>
                  <c:pt idx="17">
                    <c:v>2015/16</c:v>
                  </c:pt>
                  <c:pt idx="18">
                    <c:v>2010/11</c:v>
                  </c:pt>
                  <c:pt idx="19">
                    <c:v>2011/12</c:v>
                  </c:pt>
                  <c:pt idx="20">
                    <c:v>2012/13</c:v>
                  </c:pt>
                  <c:pt idx="21">
                    <c:v>2013/14</c:v>
                  </c:pt>
                  <c:pt idx="22">
                    <c:v>2014/15</c:v>
                  </c:pt>
                  <c:pt idx="23">
                    <c:v>2015/16</c:v>
                  </c:pt>
                </c:lvl>
                <c:lvl>
                  <c:pt idx="0">
                    <c:v>Nursing and Midwifery</c:v>
                  </c:pt>
                  <c:pt idx="6">
                    <c:v>Applied Social Studies</c:v>
                  </c:pt>
                  <c:pt idx="12">
                    <c:v>Engineering</c:v>
                  </c:pt>
                  <c:pt idx="18">
                    <c:v>Computing Science and Digital Media</c:v>
                  </c:pt>
                </c:lvl>
              </c:multiLvlStrCache>
            </c:multiLvlStrRef>
          </c:cat>
          <c:val>
            <c:numRef>
              <c:f>Applicants!$C$27:$C$50</c:f>
              <c:numCache>
                <c:formatCode>0%</c:formatCode>
                <c:ptCount val="24"/>
                <c:pt idx="0">
                  <c:v>0.08</c:v>
                </c:pt>
                <c:pt idx="1">
                  <c:v>7.0000000000000007E-2</c:v>
                </c:pt>
                <c:pt idx="2">
                  <c:v>7.0000000000000007E-2</c:v>
                </c:pt>
                <c:pt idx="3">
                  <c:v>7.0000000000000007E-2</c:v>
                </c:pt>
                <c:pt idx="4">
                  <c:v>0.06</c:v>
                </c:pt>
                <c:pt idx="5">
                  <c:v>7.0000000000000007E-2</c:v>
                </c:pt>
                <c:pt idx="6">
                  <c:v>0.18</c:v>
                </c:pt>
                <c:pt idx="7">
                  <c:v>0.21</c:v>
                </c:pt>
                <c:pt idx="8">
                  <c:v>0.18</c:v>
                </c:pt>
                <c:pt idx="9">
                  <c:v>0.2</c:v>
                </c:pt>
                <c:pt idx="10">
                  <c:v>0.2</c:v>
                </c:pt>
                <c:pt idx="11">
                  <c:v>0.18</c:v>
                </c:pt>
                <c:pt idx="12">
                  <c:v>0.93</c:v>
                </c:pt>
                <c:pt idx="13">
                  <c:v>0.9</c:v>
                </c:pt>
                <c:pt idx="14">
                  <c:v>0.91</c:v>
                </c:pt>
                <c:pt idx="15">
                  <c:v>0.89</c:v>
                </c:pt>
                <c:pt idx="16">
                  <c:v>0.91</c:v>
                </c:pt>
                <c:pt idx="17">
                  <c:v>0.91</c:v>
                </c:pt>
                <c:pt idx="18">
                  <c:v>0.81</c:v>
                </c:pt>
                <c:pt idx="19">
                  <c:v>0.8</c:v>
                </c:pt>
                <c:pt idx="20">
                  <c:v>0.8</c:v>
                </c:pt>
                <c:pt idx="21">
                  <c:v>0.8</c:v>
                </c:pt>
                <c:pt idx="22">
                  <c:v>0.78</c:v>
                </c:pt>
                <c:pt idx="23">
                  <c:v>0.8</c:v>
                </c:pt>
              </c:numCache>
            </c:numRef>
          </c:val>
        </c:ser>
        <c:ser>
          <c:idx val="1"/>
          <c:order val="1"/>
          <c:tx>
            <c:strRef>
              <c:f>Applicants!$D$26</c:f>
              <c:strCache>
                <c:ptCount val="1"/>
                <c:pt idx="0">
                  <c:v>F</c:v>
                </c:pt>
              </c:strCache>
            </c:strRef>
          </c:tx>
          <c:spPr>
            <a:solidFill>
              <a:schemeClr val="accent3"/>
            </a:solidFill>
          </c:spPr>
          <c:invertIfNegative val="0"/>
          <c:cat>
            <c:multiLvlStrRef>
              <c:f>Applicants!$A$27:$B$50</c:f>
              <c:multiLvlStrCache>
                <c:ptCount val="24"/>
                <c:lvl>
                  <c:pt idx="0">
                    <c:v>2010/11</c:v>
                  </c:pt>
                  <c:pt idx="1">
                    <c:v>2011/12</c:v>
                  </c:pt>
                  <c:pt idx="2">
                    <c:v>2012/13</c:v>
                  </c:pt>
                  <c:pt idx="3">
                    <c:v>2013/14</c:v>
                  </c:pt>
                  <c:pt idx="4">
                    <c:v>2014/15</c:v>
                  </c:pt>
                  <c:pt idx="5">
                    <c:v>2015/16</c:v>
                  </c:pt>
                  <c:pt idx="6">
                    <c:v>2010/11</c:v>
                  </c:pt>
                  <c:pt idx="7">
                    <c:v>2011/12</c:v>
                  </c:pt>
                  <c:pt idx="8">
                    <c:v>2012/13</c:v>
                  </c:pt>
                  <c:pt idx="9">
                    <c:v>2013/14</c:v>
                  </c:pt>
                  <c:pt idx="10">
                    <c:v>2014/15</c:v>
                  </c:pt>
                  <c:pt idx="11">
                    <c:v>2015/16</c:v>
                  </c:pt>
                  <c:pt idx="12">
                    <c:v>2010/11</c:v>
                  </c:pt>
                  <c:pt idx="13">
                    <c:v>2011/12</c:v>
                  </c:pt>
                  <c:pt idx="14">
                    <c:v>2012/13</c:v>
                  </c:pt>
                  <c:pt idx="15">
                    <c:v>2013/14</c:v>
                  </c:pt>
                  <c:pt idx="16">
                    <c:v>2014/15</c:v>
                  </c:pt>
                  <c:pt idx="17">
                    <c:v>2015/16</c:v>
                  </c:pt>
                  <c:pt idx="18">
                    <c:v>2010/11</c:v>
                  </c:pt>
                  <c:pt idx="19">
                    <c:v>2011/12</c:v>
                  </c:pt>
                  <c:pt idx="20">
                    <c:v>2012/13</c:v>
                  </c:pt>
                  <c:pt idx="21">
                    <c:v>2013/14</c:v>
                  </c:pt>
                  <c:pt idx="22">
                    <c:v>2014/15</c:v>
                  </c:pt>
                  <c:pt idx="23">
                    <c:v>2015/16</c:v>
                  </c:pt>
                </c:lvl>
                <c:lvl>
                  <c:pt idx="0">
                    <c:v>Nursing and Midwifery</c:v>
                  </c:pt>
                  <c:pt idx="6">
                    <c:v>Applied Social Studies</c:v>
                  </c:pt>
                  <c:pt idx="12">
                    <c:v>Engineering</c:v>
                  </c:pt>
                  <c:pt idx="18">
                    <c:v>Computing Science and Digital Media</c:v>
                  </c:pt>
                </c:lvl>
              </c:multiLvlStrCache>
            </c:multiLvlStrRef>
          </c:cat>
          <c:val>
            <c:numRef>
              <c:f>Applicants!$D$27:$D$50</c:f>
              <c:numCache>
                <c:formatCode>0%</c:formatCode>
                <c:ptCount val="24"/>
                <c:pt idx="0">
                  <c:v>0.92</c:v>
                </c:pt>
                <c:pt idx="1">
                  <c:v>0.93</c:v>
                </c:pt>
                <c:pt idx="2">
                  <c:v>0.93</c:v>
                </c:pt>
                <c:pt idx="3">
                  <c:v>0.93</c:v>
                </c:pt>
                <c:pt idx="4">
                  <c:v>0.94</c:v>
                </c:pt>
                <c:pt idx="5">
                  <c:v>0.93</c:v>
                </c:pt>
                <c:pt idx="6">
                  <c:v>0.82</c:v>
                </c:pt>
                <c:pt idx="7">
                  <c:v>0.79</c:v>
                </c:pt>
                <c:pt idx="8">
                  <c:v>0.82</c:v>
                </c:pt>
                <c:pt idx="9">
                  <c:v>0.8</c:v>
                </c:pt>
                <c:pt idx="10">
                  <c:v>0.8</c:v>
                </c:pt>
                <c:pt idx="11">
                  <c:v>0.82</c:v>
                </c:pt>
                <c:pt idx="12">
                  <c:v>7.0000000000000007E-2</c:v>
                </c:pt>
                <c:pt idx="13">
                  <c:v>0.1</c:v>
                </c:pt>
                <c:pt idx="14">
                  <c:v>0.09</c:v>
                </c:pt>
                <c:pt idx="15">
                  <c:v>0.11</c:v>
                </c:pt>
                <c:pt idx="16">
                  <c:v>0.09</c:v>
                </c:pt>
                <c:pt idx="17">
                  <c:v>0.09</c:v>
                </c:pt>
                <c:pt idx="18">
                  <c:v>0.19</c:v>
                </c:pt>
                <c:pt idx="19">
                  <c:v>0.2</c:v>
                </c:pt>
                <c:pt idx="20">
                  <c:v>0.2</c:v>
                </c:pt>
                <c:pt idx="21">
                  <c:v>0.2</c:v>
                </c:pt>
                <c:pt idx="22">
                  <c:v>0.22</c:v>
                </c:pt>
                <c:pt idx="23">
                  <c:v>0.2</c:v>
                </c:pt>
              </c:numCache>
            </c:numRef>
          </c:val>
        </c:ser>
        <c:dLbls>
          <c:showLegendKey val="0"/>
          <c:showVal val="0"/>
          <c:showCatName val="0"/>
          <c:showSerName val="0"/>
          <c:showPercent val="0"/>
          <c:showBubbleSize val="0"/>
        </c:dLbls>
        <c:gapWidth val="150"/>
        <c:axId val="524738920"/>
        <c:axId val="179384032"/>
      </c:barChart>
      <c:catAx>
        <c:axId val="524738920"/>
        <c:scaling>
          <c:orientation val="minMax"/>
        </c:scaling>
        <c:delete val="0"/>
        <c:axPos val="l"/>
        <c:numFmt formatCode="General" sourceLinked="0"/>
        <c:majorTickMark val="out"/>
        <c:minorTickMark val="none"/>
        <c:tickLblPos val="nextTo"/>
        <c:txPr>
          <a:bodyPr/>
          <a:lstStyle/>
          <a:p>
            <a:pPr>
              <a:defRPr sz="1400"/>
            </a:pPr>
            <a:endParaRPr lang="en-US"/>
          </a:p>
        </c:txPr>
        <c:crossAx val="179384032"/>
        <c:crosses val="autoZero"/>
        <c:auto val="1"/>
        <c:lblAlgn val="ctr"/>
        <c:lblOffset val="100"/>
        <c:noMultiLvlLbl val="0"/>
      </c:catAx>
      <c:valAx>
        <c:axId val="179384032"/>
        <c:scaling>
          <c:orientation val="minMax"/>
        </c:scaling>
        <c:delete val="0"/>
        <c:axPos val="b"/>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en-US"/>
          </a:p>
        </c:txPr>
        <c:crossAx val="524738920"/>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filled"/>
        <c:varyColors val="0"/>
        <c:ser>
          <c:idx val="0"/>
          <c:order val="0"/>
          <c:tx>
            <c:strRef>
              <c:f>Satisfaction!$B$5</c:f>
              <c:strCache>
                <c:ptCount val="1"/>
                <c:pt idx="0">
                  <c:v>M</c:v>
                </c:pt>
              </c:strCache>
            </c:strRef>
          </c:tx>
          <c:spPr>
            <a:solidFill>
              <a:schemeClr val="accent4"/>
            </a:solidFill>
          </c:spPr>
          <c:cat>
            <c:strRef>
              <c:f>Satisfaction!$A$6:$A$17</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Satisfaction!$B$6:$B$17</c:f>
              <c:numCache>
                <c:formatCode>0%</c:formatCode>
                <c:ptCount val="12"/>
                <c:pt idx="0">
                  <c:v>0.7</c:v>
                </c:pt>
                <c:pt idx="1">
                  <c:v>0.91</c:v>
                </c:pt>
                <c:pt idx="2">
                  <c:v>0.82</c:v>
                </c:pt>
                <c:pt idx="3">
                  <c:v>0.7</c:v>
                </c:pt>
                <c:pt idx="4">
                  <c:v>0.83</c:v>
                </c:pt>
                <c:pt idx="5">
                  <c:v>0.83</c:v>
                </c:pt>
                <c:pt idx="6">
                  <c:v>0.8</c:v>
                </c:pt>
                <c:pt idx="7">
                  <c:v>0.76</c:v>
                </c:pt>
                <c:pt idx="8">
                  <c:v>0.84</c:v>
                </c:pt>
                <c:pt idx="9">
                  <c:v>0.84</c:v>
                </c:pt>
                <c:pt idx="10">
                  <c:v>0.71</c:v>
                </c:pt>
                <c:pt idx="11">
                  <c:v>0.71</c:v>
                </c:pt>
              </c:numCache>
            </c:numRef>
          </c:val>
        </c:ser>
        <c:ser>
          <c:idx val="1"/>
          <c:order val="1"/>
          <c:tx>
            <c:strRef>
              <c:f>Satisfaction!$C$5</c:f>
              <c:strCache>
                <c:ptCount val="1"/>
                <c:pt idx="0">
                  <c:v>F</c:v>
                </c:pt>
              </c:strCache>
            </c:strRef>
          </c:tx>
          <c:spPr>
            <a:solidFill>
              <a:schemeClr val="accent3">
                <a:alpha val="74902"/>
              </a:schemeClr>
            </a:solidFill>
          </c:spPr>
          <c:cat>
            <c:strRef>
              <c:f>Satisfaction!$A$6:$A$17</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Satisfaction!$C$6:$C$17</c:f>
              <c:numCache>
                <c:formatCode>0%</c:formatCode>
                <c:ptCount val="12"/>
                <c:pt idx="0">
                  <c:v>0.74</c:v>
                </c:pt>
                <c:pt idx="1">
                  <c:v>0.86</c:v>
                </c:pt>
                <c:pt idx="2">
                  <c:v>0.8</c:v>
                </c:pt>
                <c:pt idx="3">
                  <c:v>0.78</c:v>
                </c:pt>
                <c:pt idx="4">
                  <c:v>0.79</c:v>
                </c:pt>
                <c:pt idx="5">
                  <c:v>0.94</c:v>
                </c:pt>
                <c:pt idx="6">
                  <c:v>0.76</c:v>
                </c:pt>
                <c:pt idx="7">
                  <c:v>0.79</c:v>
                </c:pt>
                <c:pt idx="8">
                  <c:v>0.84</c:v>
                </c:pt>
                <c:pt idx="9">
                  <c:v>0.74</c:v>
                </c:pt>
                <c:pt idx="10">
                  <c:v>0.73</c:v>
                </c:pt>
                <c:pt idx="11">
                  <c:v>0.72</c:v>
                </c:pt>
              </c:numCache>
            </c:numRef>
          </c:val>
        </c:ser>
        <c:dLbls>
          <c:showLegendKey val="0"/>
          <c:showVal val="0"/>
          <c:showCatName val="0"/>
          <c:showSerName val="0"/>
          <c:showPercent val="0"/>
          <c:showBubbleSize val="0"/>
        </c:dLbls>
        <c:axId val="524738528"/>
        <c:axId val="179384424"/>
      </c:radarChart>
      <c:catAx>
        <c:axId val="524738528"/>
        <c:scaling>
          <c:orientation val="minMax"/>
        </c:scaling>
        <c:delete val="0"/>
        <c:axPos val="b"/>
        <c:majorGridlines/>
        <c:numFmt formatCode="General" sourceLinked="0"/>
        <c:majorTickMark val="out"/>
        <c:minorTickMark val="none"/>
        <c:tickLblPos val="nextTo"/>
        <c:txPr>
          <a:bodyPr/>
          <a:lstStyle/>
          <a:p>
            <a:pPr>
              <a:defRPr sz="1400"/>
            </a:pPr>
            <a:endParaRPr lang="en-US"/>
          </a:p>
        </c:txPr>
        <c:crossAx val="179384424"/>
        <c:crosses val="autoZero"/>
        <c:auto val="1"/>
        <c:lblAlgn val="ctr"/>
        <c:lblOffset val="100"/>
        <c:noMultiLvlLbl val="0"/>
      </c:catAx>
      <c:valAx>
        <c:axId val="179384424"/>
        <c:scaling>
          <c:orientation val="minMax"/>
        </c:scaling>
        <c:delete val="0"/>
        <c:axPos val="l"/>
        <c:majorGridlines/>
        <c:numFmt formatCode="0%" sourceLinked="1"/>
        <c:majorTickMark val="cross"/>
        <c:minorTickMark val="none"/>
        <c:tickLblPos val="nextTo"/>
        <c:txPr>
          <a:bodyPr/>
          <a:lstStyle/>
          <a:p>
            <a:pPr>
              <a:defRPr sz="1400">
                <a:solidFill>
                  <a:schemeClr val="tx1">
                    <a:lumMod val="75000"/>
                    <a:lumOff val="25000"/>
                  </a:schemeClr>
                </a:solidFill>
              </a:defRPr>
            </a:pPr>
            <a:endParaRPr lang="en-US"/>
          </a:p>
        </c:txPr>
        <c:crossAx val="524738528"/>
        <c:crosses val="autoZero"/>
        <c:crossBetween val="between"/>
        <c:majorUnit val="0.2"/>
      </c:valAx>
    </c:plotArea>
    <c:legend>
      <c:legendPos val="r"/>
      <c:layout>
        <c:manualLayout>
          <c:xMode val="edge"/>
          <c:yMode val="edge"/>
          <c:x val="0.82651091051792203"/>
          <c:y val="2.0231403523162099E-2"/>
          <c:w val="0.114941310541311"/>
          <c:h val="0.12332762752482"/>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filled"/>
        <c:varyColors val="0"/>
        <c:ser>
          <c:idx val="0"/>
          <c:order val="0"/>
          <c:tx>
            <c:strRef>
              <c:f>SARs!$B$5</c:f>
              <c:strCache>
                <c:ptCount val="1"/>
                <c:pt idx="0">
                  <c:v>M</c:v>
                </c:pt>
              </c:strCache>
            </c:strRef>
          </c:tx>
          <c:spPr>
            <a:solidFill>
              <a:schemeClr val="accent4"/>
            </a:solidFill>
          </c:spPr>
          <c:cat>
            <c:strRef>
              <c:f>SARs!$A$6:$A$17</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SARs!$B$6:$B$17</c:f>
              <c:numCache>
                <c:formatCode>0%</c:formatCode>
                <c:ptCount val="12"/>
                <c:pt idx="0">
                  <c:v>0.85</c:v>
                </c:pt>
                <c:pt idx="1">
                  <c:v>0.88</c:v>
                </c:pt>
                <c:pt idx="2">
                  <c:v>0.93</c:v>
                </c:pt>
                <c:pt idx="3">
                  <c:v>0.92</c:v>
                </c:pt>
                <c:pt idx="4">
                  <c:v>0.89</c:v>
                </c:pt>
                <c:pt idx="5">
                  <c:v>0.92</c:v>
                </c:pt>
                <c:pt idx="6">
                  <c:v>0.85</c:v>
                </c:pt>
                <c:pt idx="7">
                  <c:v>0.95</c:v>
                </c:pt>
                <c:pt idx="8">
                  <c:v>0.8</c:v>
                </c:pt>
                <c:pt idx="9">
                  <c:v>0.87</c:v>
                </c:pt>
                <c:pt idx="10">
                  <c:v>0.9</c:v>
                </c:pt>
                <c:pt idx="11">
                  <c:v>0.89</c:v>
                </c:pt>
              </c:numCache>
            </c:numRef>
          </c:val>
        </c:ser>
        <c:ser>
          <c:idx val="1"/>
          <c:order val="1"/>
          <c:tx>
            <c:strRef>
              <c:f>SARs!$C$5</c:f>
              <c:strCache>
                <c:ptCount val="1"/>
                <c:pt idx="0">
                  <c:v>F</c:v>
                </c:pt>
              </c:strCache>
            </c:strRef>
          </c:tx>
          <c:spPr>
            <a:solidFill>
              <a:schemeClr val="accent3">
                <a:alpha val="74902"/>
              </a:schemeClr>
            </a:solidFill>
          </c:spPr>
          <c:cat>
            <c:strRef>
              <c:f>SARs!$A$6:$A$17</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SARs!$C$6:$C$17</c:f>
              <c:numCache>
                <c:formatCode>0%</c:formatCode>
                <c:ptCount val="12"/>
                <c:pt idx="0">
                  <c:v>0.9</c:v>
                </c:pt>
                <c:pt idx="1">
                  <c:v>0.92</c:v>
                </c:pt>
                <c:pt idx="2">
                  <c:v>0.96</c:v>
                </c:pt>
                <c:pt idx="3">
                  <c:v>0.97</c:v>
                </c:pt>
                <c:pt idx="4">
                  <c:v>0.95</c:v>
                </c:pt>
                <c:pt idx="5">
                  <c:v>0.97</c:v>
                </c:pt>
                <c:pt idx="6">
                  <c:v>0.9</c:v>
                </c:pt>
                <c:pt idx="7">
                  <c:v>0.96</c:v>
                </c:pt>
                <c:pt idx="8">
                  <c:v>0.82</c:v>
                </c:pt>
                <c:pt idx="9">
                  <c:v>0.89</c:v>
                </c:pt>
                <c:pt idx="10">
                  <c:v>0.88</c:v>
                </c:pt>
                <c:pt idx="11">
                  <c:v>0.97</c:v>
                </c:pt>
              </c:numCache>
            </c:numRef>
          </c:val>
        </c:ser>
        <c:dLbls>
          <c:showLegendKey val="0"/>
          <c:showVal val="0"/>
          <c:showCatName val="0"/>
          <c:showSerName val="0"/>
          <c:showPercent val="0"/>
          <c:showBubbleSize val="0"/>
        </c:dLbls>
        <c:axId val="249074352"/>
        <c:axId val="248759096"/>
      </c:radarChart>
      <c:catAx>
        <c:axId val="249074352"/>
        <c:scaling>
          <c:orientation val="minMax"/>
        </c:scaling>
        <c:delete val="0"/>
        <c:axPos val="b"/>
        <c:majorGridlines/>
        <c:numFmt formatCode="General" sourceLinked="0"/>
        <c:majorTickMark val="out"/>
        <c:minorTickMark val="none"/>
        <c:tickLblPos val="nextTo"/>
        <c:txPr>
          <a:bodyPr/>
          <a:lstStyle/>
          <a:p>
            <a:pPr>
              <a:defRPr sz="1400"/>
            </a:pPr>
            <a:endParaRPr lang="en-US"/>
          </a:p>
        </c:txPr>
        <c:crossAx val="248759096"/>
        <c:crosses val="autoZero"/>
        <c:auto val="1"/>
        <c:lblAlgn val="ctr"/>
        <c:lblOffset val="100"/>
        <c:noMultiLvlLbl val="0"/>
      </c:catAx>
      <c:valAx>
        <c:axId val="248759096"/>
        <c:scaling>
          <c:orientation val="minMax"/>
        </c:scaling>
        <c:delete val="0"/>
        <c:axPos val="l"/>
        <c:majorGridlines>
          <c:spPr>
            <a:ln>
              <a:solidFill>
                <a:schemeClr val="bg1">
                  <a:lumMod val="75000"/>
                </a:schemeClr>
              </a:solidFill>
            </a:ln>
          </c:spPr>
        </c:majorGridlines>
        <c:numFmt formatCode="0%" sourceLinked="1"/>
        <c:majorTickMark val="cross"/>
        <c:minorTickMark val="none"/>
        <c:tickLblPos val="nextTo"/>
        <c:txPr>
          <a:bodyPr/>
          <a:lstStyle/>
          <a:p>
            <a:pPr>
              <a:defRPr sz="1400">
                <a:solidFill>
                  <a:schemeClr val="tx1">
                    <a:lumMod val="75000"/>
                    <a:lumOff val="25000"/>
                  </a:schemeClr>
                </a:solidFill>
              </a:defRPr>
            </a:pPr>
            <a:endParaRPr lang="en-US"/>
          </a:p>
        </c:txPr>
        <c:crossAx val="249074352"/>
        <c:crosses val="autoZero"/>
        <c:crossBetween val="between"/>
        <c:majorUnit val="0.2"/>
      </c:valAx>
    </c:plotArea>
    <c:legend>
      <c:legendPos val="r"/>
      <c:layout>
        <c:manualLayout>
          <c:xMode val="edge"/>
          <c:yMode val="edge"/>
          <c:x val="0.766703703703704"/>
          <c:y val="1.23046162104133E-2"/>
          <c:w val="0.122239351851852"/>
          <c:h val="0.123270531400966"/>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filled"/>
        <c:varyColors val="0"/>
        <c:ser>
          <c:idx val="0"/>
          <c:order val="0"/>
          <c:tx>
            <c:strRef>
              <c:f>Destinations!$B$7</c:f>
              <c:strCache>
                <c:ptCount val="1"/>
                <c:pt idx="0">
                  <c:v>M</c:v>
                </c:pt>
              </c:strCache>
            </c:strRef>
          </c:tx>
          <c:spPr>
            <a:solidFill>
              <a:schemeClr val="accent4"/>
            </a:solidFill>
          </c:spPr>
          <c:cat>
            <c:strRef>
              <c:f>Destinations!$A$8:$A$19</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&amp; Digital Media</c:v>
                </c:pt>
                <c:pt idx="11">
                  <c:v>Engineering</c:v>
                </c:pt>
              </c:strCache>
            </c:strRef>
          </c:cat>
          <c:val>
            <c:numRef>
              <c:f>Destinations!$B$8:$B$19</c:f>
              <c:numCache>
                <c:formatCode>0%</c:formatCode>
                <c:ptCount val="12"/>
                <c:pt idx="0">
                  <c:v>1</c:v>
                </c:pt>
                <c:pt idx="1">
                  <c:v>1</c:v>
                </c:pt>
                <c:pt idx="2">
                  <c:v>0.97</c:v>
                </c:pt>
                <c:pt idx="3">
                  <c:v>1</c:v>
                </c:pt>
                <c:pt idx="4">
                  <c:v>0.97</c:v>
                </c:pt>
                <c:pt idx="5">
                  <c:v>1</c:v>
                </c:pt>
                <c:pt idx="6">
                  <c:v>0.96</c:v>
                </c:pt>
                <c:pt idx="7">
                  <c:v>0.92</c:v>
                </c:pt>
                <c:pt idx="8">
                  <c:v>0.97</c:v>
                </c:pt>
                <c:pt idx="9">
                  <c:v>1</c:v>
                </c:pt>
                <c:pt idx="10">
                  <c:v>0.93</c:v>
                </c:pt>
                <c:pt idx="11">
                  <c:v>1</c:v>
                </c:pt>
              </c:numCache>
            </c:numRef>
          </c:val>
        </c:ser>
        <c:ser>
          <c:idx val="1"/>
          <c:order val="1"/>
          <c:tx>
            <c:strRef>
              <c:f>Destinations!$C$7</c:f>
              <c:strCache>
                <c:ptCount val="1"/>
                <c:pt idx="0">
                  <c:v>F</c:v>
                </c:pt>
              </c:strCache>
            </c:strRef>
          </c:tx>
          <c:spPr>
            <a:solidFill>
              <a:schemeClr val="accent3">
                <a:alpha val="74902"/>
              </a:schemeClr>
            </a:solidFill>
          </c:spPr>
          <c:cat>
            <c:strRef>
              <c:f>Destinations!$A$8:$A$19</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&amp; Digital Media</c:v>
                </c:pt>
                <c:pt idx="11">
                  <c:v>Engineering</c:v>
                </c:pt>
              </c:strCache>
            </c:strRef>
          </c:cat>
          <c:val>
            <c:numRef>
              <c:f>Destinations!$C$8:$C$19</c:f>
              <c:numCache>
                <c:formatCode>0%</c:formatCode>
                <c:ptCount val="12"/>
                <c:pt idx="0">
                  <c:v>0.98</c:v>
                </c:pt>
                <c:pt idx="1">
                  <c:v>0.98</c:v>
                </c:pt>
                <c:pt idx="2">
                  <c:v>0.95</c:v>
                </c:pt>
                <c:pt idx="3">
                  <c:v>0.98</c:v>
                </c:pt>
                <c:pt idx="4">
                  <c:v>0.98</c:v>
                </c:pt>
                <c:pt idx="5">
                  <c:v>0.99</c:v>
                </c:pt>
                <c:pt idx="6">
                  <c:v>0.96</c:v>
                </c:pt>
                <c:pt idx="7">
                  <c:v>0.98</c:v>
                </c:pt>
                <c:pt idx="8">
                  <c:v>1</c:v>
                </c:pt>
                <c:pt idx="9">
                  <c:v>0.9</c:v>
                </c:pt>
                <c:pt idx="10">
                  <c:v>0.85</c:v>
                </c:pt>
                <c:pt idx="11">
                  <c:v>1</c:v>
                </c:pt>
              </c:numCache>
            </c:numRef>
          </c:val>
        </c:ser>
        <c:dLbls>
          <c:showLegendKey val="0"/>
          <c:showVal val="0"/>
          <c:showCatName val="0"/>
          <c:showSerName val="0"/>
          <c:showPercent val="0"/>
          <c:showBubbleSize val="0"/>
        </c:dLbls>
        <c:axId val="526221096"/>
        <c:axId val="526221488"/>
      </c:radarChart>
      <c:catAx>
        <c:axId val="526221096"/>
        <c:scaling>
          <c:orientation val="minMax"/>
        </c:scaling>
        <c:delete val="0"/>
        <c:axPos val="b"/>
        <c:majorGridlines/>
        <c:numFmt formatCode="General" sourceLinked="0"/>
        <c:majorTickMark val="out"/>
        <c:minorTickMark val="none"/>
        <c:tickLblPos val="nextTo"/>
        <c:txPr>
          <a:bodyPr/>
          <a:lstStyle/>
          <a:p>
            <a:pPr>
              <a:defRPr sz="1400"/>
            </a:pPr>
            <a:endParaRPr lang="en-US"/>
          </a:p>
        </c:txPr>
        <c:crossAx val="526221488"/>
        <c:crosses val="autoZero"/>
        <c:auto val="1"/>
        <c:lblAlgn val="ctr"/>
        <c:lblOffset val="100"/>
        <c:noMultiLvlLbl val="0"/>
      </c:catAx>
      <c:valAx>
        <c:axId val="526221488"/>
        <c:scaling>
          <c:orientation val="minMax"/>
          <c:min val="0"/>
        </c:scaling>
        <c:delete val="0"/>
        <c:axPos val="l"/>
        <c:majorGridlines/>
        <c:numFmt formatCode="0%" sourceLinked="1"/>
        <c:majorTickMark val="cross"/>
        <c:minorTickMark val="none"/>
        <c:tickLblPos val="nextTo"/>
        <c:txPr>
          <a:bodyPr/>
          <a:lstStyle/>
          <a:p>
            <a:pPr>
              <a:defRPr sz="1400">
                <a:solidFill>
                  <a:schemeClr val="tx1">
                    <a:lumMod val="75000"/>
                    <a:lumOff val="25000"/>
                  </a:schemeClr>
                </a:solidFill>
              </a:defRPr>
            </a:pPr>
            <a:endParaRPr lang="en-US"/>
          </a:p>
        </c:txPr>
        <c:crossAx val="526221096"/>
        <c:crosses val="autoZero"/>
        <c:crossBetween val="between"/>
        <c:majorUnit val="0.2"/>
      </c:valAx>
    </c:plotArea>
    <c:legend>
      <c:legendPos val="r"/>
      <c:layout>
        <c:manualLayout>
          <c:xMode val="edge"/>
          <c:yMode val="edge"/>
          <c:x val="0.73712700617283999"/>
          <c:y val="2.5833333333333298E-3"/>
          <c:w val="0.15034212962963001"/>
          <c:h val="0.19402308044827701"/>
        </c:manualLayout>
      </c:layout>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'2015 population'!$A$5</c:f>
              <c:strCache>
                <c:ptCount val="1"/>
                <c:pt idx="0">
                  <c:v>RGU UG Population</c:v>
                </c:pt>
              </c:strCache>
            </c:strRef>
          </c:tx>
          <c:dPt>
            <c:idx val="0"/>
            <c:bubble3D val="0"/>
            <c:spPr>
              <a:solidFill>
                <a:schemeClr val="accent4"/>
              </a:solidFill>
            </c:spPr>
          </c:dPt>
          <c:dPt>
            <c:idx val="1"/>
            <c:bubble3D val="0"/>
            <c:spPr>
              <a:solidFill>
                <a:schemeClr val="accent3"/>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'2015 population'!$B$4:$C$4</c:f>
              <c:strCache>
                <c:ptCount val="2"/>
                <c:pt idx="0">
                  <c:v>Male</c:v>
                </c:pt>
                <c:pt idx="1">
                  <c:v>Female</c:v>
                </c:pt>
              </c:strCache>
            </c:strRef>
          </c:cat>
          <c:val>
            <c:numRef>
              <c:f>'2015 population'!$B$5:$C$5</c:f>
              <c:numCache>
                <c:formatCode>0%</c:formatCode>
                <c:ptCount val="2"/>
                <c:pt idx="0">
                  <c:v>0.379</c:v>
                </c:pt>
                <c:pt idx="1">
                  <c:v>0.621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5912137358824305"/>
          <c:y val="0.39245706994967899"/>
          <c:w val="0.22463181701568699"/>
          <c:h val="0.24086721796135199"/>
        </c:manualLayout>
      </c:layout>
      <c:overlay val="0"/>
    </c:legend>
    <c:plotVisOnly val="1"/>
    <c:dispBlanksAs val="gap"/>
    <c:showDLblsOverMax val="0"/>
  </c:chart>
  <c:spPr>
    <a:ln>
      <a:noFill/>
    </a:ln>
  </c:spPr>
  <c:txPr>
    <a:bodyPr/>
    <a:lstStyle/>
    <a:p>
      <a:pPr>
        <a:defRPr sz="2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filled"/>
        <c:varyColors val="0"/>
        <c:ser>
          <c:idx val="0"/>
          <c:order val="0"/>
          <c:tx>
            <c:strRef>
              <c:f>'2015 population'!$B$5</c:f>
              <c:strCache>
                <c:ptCount val="1"/>
                <c:pt idx="0">
                  <c:v>M</c:v>
                </c:pt>
              </c:strCache>
            </c:strRef>
          </c:tx>
          <c:spPr>
            <a:solidFill>
              <a:schemeClr val="accent4"/>
            </a:solidFill>
          </c:spPr>
          <c:cat>
            <c:strRef>
              <c:f>'2015 population'!$A$6:$A$17</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'2015 population'!$B$6:$B$17</c:f>
              <c:numCache>
                <c:formatCode>#####################################0.0%</c:formatCode>
                <c:ptCount val="12"/>
                <c:pt idx="0">
                  <c:v>6.2E-2</c:v>
                </c:pt>
                <c:pt idx="1">
                  <c:v>0.17699999999999999</c:v>
                </c:pt>
                <c:pt idx="2">
                  <c:v>0.20699999999999999</c:v>
                </c:pt>
                <c:pt idx="3">
                  <c:v>0.23599999999999999</c:v>
                </c:pt>
                <c:pt idx="4">
                  <c:v>0.29599999999999999</c:v>
                </c:pt>
                <c:pt idx="5">
                  <c:v>0.29899999999999999</c:v>
                </c:pt>
                <c:pt idx="6">
                  <c:v>0.34100000000000003</c:v>
                </c:pt>
                <c:pt idx="7">
                  <c:v>0.45900000000000002</c:v>
                </c:pt>
                <c:pt idx="8">
                  <c:v>0.46899999999999997</c:v>
                </c:pt>
                <c:pt idx="9">
                  <c:v>0.60599999999999998</c:v>
                </c:pt>
                <c:pt idx="10">
                  <c:v>0.84299999999999997</c:v>
                </c:pt>
                <c:pt idx="11">
                  <c:v>0.91900000000000004</c:v>
                </c:pt>
              </c:numCache>
            </c:numRef>
          </c:val>
        </c:ser>
        <c:ser>
          <c:idx val="1"/>
          <c:order val="1"/>
          <c:tx>
            <c:strRef>
              <c:f>'2015 population'!$C$5</c:f>
              <c:strCache>
                <c:ptCount val="1"/>
                <c:pt idx="0">
                  <c:v>F</c:v>
                </c:pt>
              </c:strCache>
            </c:strRef>
          </c:tx>
          <c:spPr>
            <a:solidFill>
              <a:schemeClr val="accent3">
                <a:alpha val="74902"/>
              </a:schemeClr>
            </a:solidFill>
          </c:spPr>
          <c:cat>
            <c:strRef>
              <c:f>'2015 population'!$A$6:$A$17</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'2015 population'!$C$6:$C$17</c:f>
              <c:numCache>
                <c:formatCode>#####################################0.0%</c:formatCode>
                <c:ptCount val="12"/>
                <c:pt idx="0">
                  <c:v>0.93799999999999994</c:v>
                </c:pt>
                <c:pt idx="1">
                  <c:v>0.82299999999999995</c:v>
                </c:pt>
                <c:pt idx="2">
                  <c:v>0.79300000000000004</c:v>
                </c:pt>
                <c:pt idx="3">
                  <c:v>0.76400000000000001</c:v>
                </c:pt>
                <c:pt idx="4">
                  <c:v>0.70399999999999996</c:v>
                </c:pt>
                <c:pt idx="5">
                  <c:v>0.70099999999999996</c:v>
                </c:pt>
                <c:pt idx="6">
                  <c:v>0.65900000000000003</c:v>
                </c:pt>
                <c:pt idx="7">
                  <c:v>0.54100000000000004</c:v>
                </c:pt>
                <c:pt idx="8">
                  <c:v>0.53100000000000003</c:v>
                </c:pt>
                <c:pt idx="9">
                  <c:v>0.39400000000000002</c:v>
                </c:pt>
                <c:pt idx="10">
                  <c:v>0.157</c:v>
                </c:pt>
                <c:pt idx="11">
                  <c:v>8.1000000000000003E-2</c:v>
                </c:pt>
              </c:numCache>
            </c:numRef>
          </c:val>
        </c:ser>
        <c:dLbls>
          <c:showLegendKey val="0"/>
          <c:showVal val="0"/>
          <c:showCatName val="0"/>
          <c:showSerName val="0"/>
          <c:showPercent val="0"/>
          <c:showBubbleSize val="0"/>
        </c:dLbls>
        <c:axId val="247785944"/>
        <c:axId val="247784376"/>
      </c:radarChart>
      <c:catAx>
        <c:axId val="247785944"/>
        <c:scaling>
          <c:orientation val="minMax"/>
        </c:scaling>
        <c:delete val="0"/>
        <c:axPos val="b"/>
        <c:majorGridlines/>
        <c:numFmt formatCode="General" sourceLinked="0"/>
        <c:majorTickMark val="out"/>
        <c:minorTickMark val="none"/>
        <c:tickLblPos val="nextTo"/>
        <c:txPr>
          <a:bodyPr/>
          <a:lstStyle/>
          <a:p>
            <a:pPr>
              <a:defRPr sz="1600"/>
            </a:pPr>
            <a:endParaRPr lang="en-US"/>
          </a:p>
        </c:txPr>
        <c:crossAx val="247784376"/>
        <c:crosses val="autoZero"/>
        <c:auto val="1"/>
        <c:lblAlgn val="ctr"/>
        <c:lblOffset val="100"/>
        <c:noMultiLvlLbl val="0"/>
      </c:catAx>
      <c:valAx>
        <c:axId val="247784376"/>
        <c:scaling>
          <c:orientation val="minMax"/>
        </c:scaling>
        <c:delete val="0"/>
        <c:axPos val="l"/>
        <c:majorGridlines>
          <c:spPr>
            <a:ln>
              <a:solidFill>
                <a:schemeClr val="bg1">
                  <a:lumMod val="75000"/>
                </a:schemeClr>
              </a:solidFill>
            </a:ln>
          </c:spPr>
        </c:majorGridlines>
        <c:numFmt formatCode="0%" sourceLinked="0"/>
        <c:majorTickMark val="cross"/>
        <c:minorTickMark val="none"/>
        <c:tickLblPos val="nextTo"/>
        <c:txPr>
          <a:bodyPr/>
          <a:lstStyle/>
          <a:p>
            <a:pPr>
              <a:defRPr sz="1400">
                <a:solidFill>
                  <a:schemeClr val="tx1"/>
                </a:solidFill>
              </a:defRPr>
            </a:pPr>
            <a:endParaRPr lang="en-US"/>
          </a:p>
        </c:txPr>
        <c:crossAx val="247785944"/>
        <c:crosses val="autoZero"/>
        <c:crossBetween val="between"/>
        <c:majorUnit val="0.2"/>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0004433361041799"/>
          <c:y val="9.22482097482097E-2"/>
        </c:manualLayout>
      </c:layout>
      <c:overlay val="0"/>
      <c:txPr>
        <a:bodyPr/>
        <a:lstStyle/>
        <a:p>
          <a:pPr>
            <a:defRPr sz="1400"/>
          </a:pPr>
          <a:endParaRPr lang="en-US"/>
        </a:p>
      </c:txPr>
    </c:title>
    <c:autoTitleDeleted val="0"/>
    <c:plotArea>
      <c:layout/>
      <c:pieChart>
        <c:varyColors val="1"/>
        <c:ser>
          <c:idx val="0"/>
          <c:order val="0"/>
          <c:tx>
            <c:strRef>
              <c:f>'2015 population'!$A$19</c:f>
              <c:strCache>
                <c:ptCount val="1"/>
                <c:pt idx="0">
                  <c:v>RGU UG Population</c:v>
                </c:pt>
              </c:strCache>
            </c:strRef>
          </c:tx>
          <c:dPt>
            <c:idx val="0"/>
            <c:bubble3D val="0"/>
            <c:spPr>
              <a:solidFill>
                <a:schemeClr val="accent4"/>
              </a:solidFill>
            </c:spPr>
          </c:dPt>
          <c:dPt>
            <c:idx val="1"/>
            <c:bubble3D val="0"/>
            <c:spPr>
              <a:solidFill>
                <a:schemeClr val="accent3"/>
              </a:solidFill>
            </c:spPr>
          </c:dPt>
          <c:dLbls>
            <c:spPr>
              <a:noFill/>
              <a:ln>
                <a:noFill/>
              </a:ln>
              <a:effectLst/>
            </c:spPr>
            <c:txPr>
              <a:bodyPr/>
              <a:lstStyle/>
              <a:p>
                <a:pPr>
                  <a:defRPr sz="1400">
                    <a:solidFill>
                      <a:schemeClr val="tx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'2015 population'!$B$18:$C$18</c:f>
              <c:strCache>
                <c:ptCount val="2"/>
                <c:pt idx="0">
                  <c:v>Male</c:v>
                </c:pt>
                <c:pt idx="1">
                  <c:v>Female</c:v>
                </c:pt>
              </c:strCache>
            </c:strRef>
          </c:cat>
          <c:val>
            <c:numRef>
              <c:f>'2015 population'!$B$19:$C$19</c:f>
              <c:numCache>
                <c:formatCode>0%</c:formatCode>
                <c:ptCount val="2"/>
                <c:pt idx="0">
                  <c:v>0.379</c:v>
                </c:pt>
                <c:pt idx="1">
                  <c:v>0.621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686374341922997"/>
          <c:y val="0.43021367521367498"/>
          <c:w val="0.29845871432529802"/>
          <c:h val="0.336187341187341"/>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'2015 population'!$C$23</c:f>
              <c:strCache>
                <c:ptCount val="1"/>
                <c:pt idx="0">
                  <c:v>M</c:v>
                </c:pt>
              </c:strCache>
            </c:strRef>
          </c:tx>
          <c:spPr>
            <a:solidFill>
              <a:schemeClr val="accent4"/>
            </a:solidFill>
          </c:spPr>
          <c:invertIfNegative val="0"/>
          <c:cat>
            <c:multiLvlStrRef>
              <c:f>'2015 population'!$A$24:$B$47</c:f>
              <c:multiLvlStrCache>
                <c:ptCount val="24"/>
                <c:lvl>
                  <c:pt idx="0">
                    <c:v>2010/11</c:v>
                  </c:pt>
                  <c:pt idx="1">
                    <c:v>2011/12</c:v>
                  </c:pt>
                  <c:pt idx="2">
                    <c:v>2012/13</c:v>
                  </c:pt>
                  <c:pt idx="3">
                    <c:v>2013/14</c:v>
                  </c:pt>
                  <c:pt idx="4">
                    <c:v>2014/15</c:v>
                  </c:pt>
                  <c:pt idx="5">
                    <c:v>2015/16</c:v>
                  </c:pt>
                  <c:pt idx="6">
                    <c:v>2010/11</c:v>
                  </c:pt>
                  <c:pt idx="7">
                    <c:v>2011/12</c:v>
                  </c:pt>
                  <c:pt idx="8">
                    <c:v>2012/13</c:v>
                  </c:pt>
                  <c:pt idx="9">
                    <c:v>2013/14</c:v>
                  </c:pt>
                  <c:pt idx="10">
                    <c:v>2014/15</c:v>
                  </c:pt>
                  <c:pt idx="11">
                    <c:v>2015/16</c:v>
                  </c:pt>
                  <c:pt idx="12">
                    <c:v>2010/11</c:v>
                  </c:pt>
                  <c:pt idx="13">
                    <c:v>2011/12</c:v>
                  </c:pt>
                  <c:pt idx="14">
                    <c:v>2012/13</c:v>
                  </c:pt>
                  <c:pt idx="15">
                    <c:v>2013/14</c:v>
                  </c:pt>
                  <c:pt idx="16">
                    <c:v>2014/15</c:v>
                  </c:pt>
                  <c:pt idx="17">
                    <c:v>2015/16</c:v>
                  </c:pt>
                  <c:pt idx="18">
                    <c:v>2010/11</c:v>
                  </c:pt>
                  <c:pt idx="19">
                    <c:v>2011/12</c:v>
                  </c:pt>
                  <c:pt idx="20">
                    <c:v>2012/13</c:v>
                  </c:pt>
                  <c:pt idx="21">
                    <c:v>2013/14</c:v>
                  </c:pt>
                  <c:pt idx="22">
                    <c:v>2014/15</c:v>
                  </c:pt>
                  <c:pt idx="23">
                    <c:v>2015/16</c:v>
                  </c:pt>
                </c:lvl>
                <c:lvl>
                  <c:pt idx="0">
                    <c:v>Nursing and Midwifery</c:v>
                  </c:pt>
                  <c:pt idx="6">
                    <c:v>Applied Social Studies</c:v>
                  </c:pt>
                  <c:pt idx="12">
                    <c:v>Engineering</c:v>
                  </c:pt>
                  <c:pt idx="18">
                    <c:v>Computing Science and Digital Media</c:v>
                  </c:pt>
                </c:lvl>
              </c:multiLvlStrCache>
            </c:multiLvlStrRef>
          </c:cat>
          <c:val>
            <c:numRef>
              <c:f>'2015 population'!$C$24:$C$47</c:f>
              <c:numCache>
                <c:formatCode>0%</c:formatCode>
                <c:ptCount val="24"/>
                <c:pt idx="0">
                  <c:v>0.06</c:v>
                </c:pt>
                <c:pt idx="1">
                  <c:v>0.06</c:v>
                </c:pt>
                <c:pt idx="2">
                  <c:v>7.0000000000000007E-2</c:v>
                </c:pt>
                <c:pt idx="3">
                  <c:v>7.0000000000000007E-2</c:v>
                </c:pt>
                <c:pt idx="4">
                  <c:v>7.0000000000000007E-2</c:v>
                </c:pt>
                <c:pt idx="5">
                  <c:v>0.06</c:v>
                </c:pt>
                <c:pt idx="6">
                  <c:v>0.18</c:v>
                </c:pt>
                <c:pt idx="7">
                  <c:v>0.18</c:v>
                </c:pt>
                <c:pt idx="8">
                  <c:v>0.2</c:v>
                </c:pt>
                <c:pt idx="9">
                  <c:v>0.2</c:v>
                </c:pt>
                <c:pt idx="10">
                  <c:v>0.18</c:v>
                </c:pt>
                <c:pt idx="11">
                  <c:v>0.18</c:v>
                </c:pt>
                <c:pt idx="12">
                  <c:v>0.93</c:v>
                </c:pt>
                <c:pt idx="13">
                  <c:v>0.93</c:v>
                </c:pt>
                <c:pt idx="14">
                  <c:v>0.91</c:v>
                </c:pt>
                <c:pt idx="15">
                  <c:v>0.9</c:v>
                </c:pt>
                <c:pt idx="16">
                  <c:v>0.9</c:v>
                </c:pt>
                <c:pt idx="17">
                  <c:v>0.92</c:v>
                </c:pt>
                <c:pt idx="18">
                  <c:v>0.85</c:v>
                </c:pt>
                <c:pt idx="19">
                  <c:v>0.83</c:v>
                </c:pt>
                <c:pt idx="20">
                  <c:v>0.83</c:v>
                </c:pt>
                <c:pt idx="21">
                  <c:v>0.85</c:v>
                </c:pt>
                <c:pt idx="22">
                  <c:v>0.83</c:v>
                </c:pt>
                <c:pt idx="23">
                  <c:v>0.84</c:v>
                </c:pt>
              </c:numCache>
            </c:numRef>
          </c:val>
        </c:ser>
        <c:ser>
          <c:idx val="1"/>
          <c:order val="1"/>
          <c:tx>
            <c:strRef>
              <c:f>'2015 population'!$D$23</c:f>
              <c:strCache>
                <c:ptCount val="1"/>
                <c:pt idx="0">
                  <c:v>F</c:v>
                </c:pt>
              </c:strCache>
            </c:strRef>
          </c:tx>
          <c:spPr>
            <a:solidFill>
              <a:schemeClr val="accent3"/>
            </a:solidFill>
          </c:spPr>
          <c:invertIfNegative val="0"/>
          <c:cat>
            <c:multiLvlStrRef>
              <c:f>'2015 population'!$A$24:$B$47</c:f>
              <c:multiLvlStrCache>
                <c:ptCount val="24"/>
                <c:lvl>
                  <c:pt idx="0">
                    <c:v>2010/11</c:v>
                  </c:pt>
                  <c:pt idx="1">
                    <c:v>2011/12</c:v>
                  </c:pt>
                  <c:pt idx="2">
                    <c:v>2012/13</c:v>
                  </c:pt>
                  <c:pt idx="3">
                    <c:v>2013/14</c:v>
                  </c:pt>
                  <c:pt idx="4">
                    <c:v>2014/15</c:v>
                  </c:pt>
                  <c:pt idx="5">
                    <c:v>2015/16</c:v>
                  </c:pt>
                  <c:pt idx="6">
                    <c:v>2010/11</c:v>
                  </c:pt>
                  <c:pt idx="7">
                    <c:v>2011/12</c:v>
                  </c:pt>
                  <c:pt idx="8">
                    <c:v>2012/13</c:v>
                  </c:pt>
                  <c:pt idx="9">
                    <c:v>2013/14</c:v>
                  </c:pt>
                  <c:pt idx="10">
                    <c:v>2014/15</c:v>
                  </c:pt>
                  <c:pt idx="11">
                    <c:v>2015/16</c:v>
                  </c:pt>
                  <c:pt idx="12">
                    <c:v>2010/11</c:v>
                  </c:pt>
                  <c:pt idx="13">
                    <c:v>2011/12</c:v>
                  </c:pt>
                  <c:pt idx="14">
                    <c:v>2012/13</c:v>
                  </c:pt>
                  <c:pt idx="15">
                    <c:v>2013/14</c:v>
                  </c:pt>
                  <c:pt idx="16">
                    <c:v>2014/15</c:v>
                  </c:pt>
                  <c:pt idx="17">
                    <c:v>2015/16</c:v>
                  </c:pt>
                  <c:pt idx="18">
                    <c:v>2010/11</c:v>
                  </c:pt>
                  <c:pt idx="19">
                    <c:v>2011/12</c:v>
                  </c:pt>
                  <c:pt idx="20">
                    <c:v>2012/13</c:v>
                  </c:pt>
                  <c:pt idx="21">
                    <c:v>2013/14</c:v>
                  </c:pt>
                  <c:pt idx="22">
                    <c:v>2014/15</c:v>
                  </c:pt>
                  <c:pt idx="23">
                    <c:v>2015/16</c:v>
                  </c:pt>
                </c:lvl>
                <c:lvl>
                  <c:pt idx="0">
                    <c:v>Nursing and Midwifery</c:v>
                  </c:pt>
                  <c:pt idx="6">
                    <c:v>Applied Social Studies</c:v>
                  </c:pt>
                  <c:pt idx="12">
                    <c:v>Engineering</c:v>
                  </c:pt>
                  <c:pt idx="18">
                    <c:v>Computing Science and Digital Media</c:v>
                  </c:pt>
                </c:lvl>
              </c:multiLvlStrCache>
            </c:multiLvlStrRef>
          </c:cat>
          <c:val>
            <c:numRef>
              <c:f>'2015 population'!$D$24:$D$47</c:f>
              <c:numCache>
                <c:formatCode>0%</c:formatCode>
                <c:ptCount val="24"/>
                <c:pt idx="0">
                  <c:v>0.94</c:v>
                </c:pt>
                <c:pt idx="1">
                  <c:v>0.94</c:v>
                </c:pt>
                <c:pt idx="2">
                  <c:v>0.93</c:v>
                </c:pt>
                <c:pt idx="3">
                  <c:v>0.93</c:v>
                </c:pt>
                <c:pt idx="4">
                  <c:v>0.93</c:v>
                </c:pt>
                <c:pt idx="5">
                  <c:v>0.94</c:v>
                </c:pt>
                <c:pt idx="6">
                  <c:v>0.82</c:v>
                </c:pt>
                <c:pt idx="7">
                  <c:v>0.82</c:v>
                </c:pt>
                <c:pt idx="8">
                  <c:v>0.8</c:v>
                </c:pt>
                <c:pt idx="9">
                  <c:v>0.8</c:v>
                </c:pt>
                <c:pt idx="10">
                  <c:v>0.82</c:v>
                </c:pt>
                <c:pt idx="11">
                  <c:v>0.82</c:v>
                </c:pt>
                <c:pt idx="12">
                  <c:v>7.0000000000000007E-2</c:v>
                </c:pt>
                <c:pt idx="13">
                  <c:v>7.0000000000000007E-2</c:v>
                </c:pt>
                <c:pt idx="14">
                  <c:v>0.09</c:v>
                </c:pt>
                <c:pt idx="15">
                  <c:v>0.1</c:v>
                </c:pt>
                <c:pt idx="16">
                  <c:v>0.1</c:v>
                </c:pt>
                <c:pt idx="17">
                  <c:v>0.08</c:v>
                </c:pt>
                <c:pt idx="18">
                  <c:v>0.15</c:v>
                </c:pt>
                <c:pt idx="19">
                  <c:v>0.17</c:v>
                </c:pt>
                <c:pt idx="20">
                  <c:v>0.17</c:v>
                </c:pt>
                <c:pt idx="21">
                  <c:v>0.15</c:v>
                </c:pt>
                <c:pt idx="22">
                  <c:v>0.17</c:v>
                </c:pt>
                <c:pt idx="23">
                  <c:v>0.16</c:v>
                </c:pt>
              </c:numCache>
            </c:numRef>
          </c:val>
        </c:ser>
        <c:dLbls>
          <c:showLegendKey val="0"/>
          <c:showVal val="0"/>
          <c:showCatName val="0"/>
          <c:showSerName val="0"/>
          <c:showPercent val="0"/>
          <c:showBubbleSize val="0"/>
        </c:dLbls>
        <c:gapWidth val="150"/>
        <c:axId val="525042040"/>
        <c:axId val="525042432"/>
      </c:barChart>
      <c:catAx>
        <c:axId val="525042040"/>
        <c:scaling>
          <c:orientation val="minMax"/>
        </c:scaling>
        <c:delete val="0"/>
        <c:axPos val="l"/>
        <c:numFmt formatCode="General" sourceLinked="0"/>
        <c:majorTickMark val="out"/>
        <c:minorTickMark val="none"/>
        <c:tickLblPos val="nextTo"/>
        <c:txPr>
          <a:bodyPr/>
          <a:lstStyle/>
          <a:p>
            <a:pPr>
              <a:defRPr sz="1400"/>
            </a:pPr>
            <a:endParaRPr lang="en-US"/>
          </a:p>
        </c:txPr>
        <c:crossAx val="525042432"/>
        <c:crosses val="autoZero"/>
        <c:auto val="1"/>
        <c:lblAlgn val="ctr"/>
        <c:lblOffset val="100"/>
        <c:noMultiLvlLbl val="0"/>
      </c:catAx>
      <c:valAx>
        <c:axId val="525042432"/>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5250420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dirty="0"/>
              <a:t>RGU </a:t>
            </a:r>
            <a:r>
              <a:rPr lang="en-GB" dirty="0" smtClean="0"/>
              <a:t>Applicants</a:t>
            </a:r>
            <a:endParaRPr lang="en-GB" dirty="0"/>
          </a:p>
        </c:rich>
      </c:tx>
      <c:layout>
        <c:manualLayout>
          <c:xMode val="edge"/>
          <c:yMode val="edge"/>
          <c:x val="0.143109240786922"/>
          <c:y val="9.5345345345345306E-2"/>
        </c:manualLayout>
      </c:layout>
      <c:overlay val="0"/>
    </c:title>
    <c:autoTitleDeleted val="0"/>
    <c:plotArea>
      <c:layout/>
      <c:pieChart>
        <c:varyColors val="1"/>
        <c:ser>
          <c:idx val="0"/>
          <c:order val="0"/>
          <c:tx>
            <c:strRef>
              <c:f>'2015 population'!$A$5</c:f>
              <c:strCache>
                <c:ptCount val="1"/>
                <c:pt idx="0">
                  <c:v>RGU UG Population</c:v>
                </c:pt>
              </c:strCache>
            </c:strRef>
          </c:tx>
          <c:dPt>
            <c:idx val="0"/>
            <c:bubble3D val="0"/>
            <c:spPr>
              <a:solidFill>
                <a:schemeClr val="accent4"/>
              </a:solidFill>
            </c:spPr>
          </c:dPt>
          <c:dPt>
            <c:idx val="1"/>
            <c:bubble3D val="0"/>
            <c:spPr>
              <a:solidFill>
                <a:schemeClr val="accent3"/>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'2015 population'!$B$4:$C$4</c:f>
              <c:strCache>
                <c:ptCount val="2"/>
                <c:pt idx="0">
                  <c:v>Male</c:v>
                </c:pt>
                <c:pt idx="1">
                  <c:v>Female</c:v>
                </c:pt>
              </c:strCache>
            </c:strRef>
          </c:cat>
          <c:val>
            <c:numRef>
              <c:f>'2015 population'!$B$5:$C$5</c:f>
              <c:numCache>
                <c:formatCode>0%</c:formatCode>
                <c:ptCount val="2"/>
                <c:pt idx="0">
                  <c:v>0.379</c:v>
                </c:pt>
                <c:pt idx="1">
                  <c:v>0.621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8757100304793597"/>
          <c:y val="0.43646280896280898"/>
          <c:w val="0.27741652812413398"/>
          <c:h val="0.33621275121275102"/>
        </c:manualLayout>
      </c:layout>
      <c:overlay val="0"/>
    </c:legend>
    <c:plotVisOnly val="1"/>
    <c:dispBlanksAs val="gap"/>
    <c:showDLblsOverMax val="0"/>
  </c:chart>
  <c:spPr>
    <a:ln>
      <a:noFill/>
    </a:ln>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'2015 population'!$A$5</c:f>
              <c:strCache>
                <c:ptCount val="1"/>
                <c:pt idx="0">
                  <c:v>RGU UG Population</c:v>
                </c:pt>
              </c:strCache>
            </c:strRef>
          </c:tx>
          <c:dPt>
            <c:idx val="0"/>
            <c:bubble3D val="0"/>
            <c:spPr>
              <a:solidFill>
                <a:schemeClr val="accent4"/>
              </a:solidFill>
            </c:spPr>
          </c:dPt>
          <c:dPt>
            <c:idx val="1"/>
            <c:bubble3D val="0"/>
            <c:spPr>
              <a:solidFill>
                <a:schemeClr val="accent3"/>
              </a:solidFill>
            </c:spPr>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'2015 population'!$B$4:$C$4</c:f>
              <c:strCache>
                <c:ptCount val="2"/>
                <c:pt idx="0">
                  <c:v>Male</c:v>
                </c:pt>
                <c:pt idx="1">
                  <c:v>Female</c:v>
                </c:pt>
              </c:strCache>
            </c:strRef>
          </c:cat>
          <c:val>
            <c:numRef>
              <c:f>'2015 population'!$B$5:$C$5</c:f>
              <c:numCache>
                <c:formatCode>0%</c:formatCode>
                <c:ptCount val="2"/>
                <c:pt idx="0">
                  <c:v>0.379</c:v>
                </c:pt>
                <c:pt idx="1">
                  <c:v>0.621</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5912137358824305"/>
          <c:y val="0.39245706994967899"/>
          <c:w val="0.22463181701568699"/>
          <c:h val="0.24086721796135199"/>
        </c:manualLayout>
      </c:layout>
      <c:overlay val="0"/>
    </c:legend>
    <c:plotVisOnly val="1"/>
    <c:dispBlanksAs val="gap"/>
    <c:showDLblsOverMax val="0"/>
  </c:chart>
  <c:spPr>
    <a:ln>
      <a:noFill/>
    </a:ln>
  </c:spPr>
  <c:txPr>
    <a:bodyPr/>
    <a:lstStyle/>
    <a:p>
      <a:pPr>
        <a:defRPr sz="2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filled"/>
        <c:varyColors val="0"/>
        <c:ser>
          <c:idx val="0"/>
          <c:order val="0"/>
          <c:tx>
            <c:strRef>
              <c:f>Applicants!$B$6</c:f>
              <c:strCache>
                <c:ptCount val="1"/>
                <c:pt idx="0">
                  <c:v>M</c:v>
                </c:pt>
              </c:strCache>
            </c:strRef>
          </c:tx>
          <c:spPr>
            <a:solidFill>
              <a:schemeClr val="accent4"/>
            </a:solidFill>
          </c:spPr>
          <c:cat>
            <c:strRef>
              <c:f>Applicants!$A$7:$A$18</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Applicants!$B$7:$B$18</c:f>
              <c:numCache>
                <c:formatCode>0%</c:formatCode>
                <c:ptCount val="12"/>
                <c:pt idx="0">
                  <c:v>6.8000000000000005E-2</c:v>
                </c:pt>
                <c:pt idx="1">
                  <c:v>0.17899999999999999</c:v>
                </c:pt>
                <c:pt idx="2">
                  <c:v>0.20399999999999999</c:v>
                </c:pt>
                <c:pt idx="3">
                  <c:v>0.253</c:v>
                </c:pt>
                <c:pt idx="4">
                  <c:v>0.28299999999999997</c:v>
                </c:pt>
                <c:pt idx="5">
                  <c:v>0.36199999999999999</c:v>
                </c:pt>
                <c:pt idx="6">
                  <c:v>0.33600000000000002</c:v>
                </c:pt>
                <c:pt idx="7">
                  <c:v>0.46899999999999997</c:v>
                </c:pt>
                <c:pt idx="8">
                  <c:v>0.54500000000000004</c:v>
                </c:pt>
                <c:pt idx="9">
                  <c:v>0.57499999999999996</c:v>
                </c:pt>
                <c:pt idx="10">
                  <c:v>0.79700000000000004</c:v>
                </c:pt>
                <c:pt idx="11">
                  <c:v>0.90700000000000003</c:v>
                </c:pt>
              </c:numCache>
            </c:numRef>
          </c:val>
        </c:ser>
        <c:ser>
          <c:idx val="1"/>
          <c:order val="1"/>
          <c:tx>
            <c:strRef>
              <c:f>Applicants!$C$6</c:f>
              <c:strCache>
                <c:ptCount val="1"/>
                <c:pt idx="0">
                  <c:v>F</c:v>
                </c:pt>
              </c:strCache>
            </c:strRef>
          </c:tx>
          <c:spPr>
            <a:solidFill>
              <a:schemeClr val="accent3">
                <a:alpha val="74902"/>
              </a:schemeClr>
            </a:solidFill>
          </c:spPr>
          <c:cat>
            <c:strRef>
              <c:f>Applicants!$A$7:$A$18</c:f>
              <c:strCache>
                <c:ptCount val="12"/>
                <c:pt idx="0">
                  <c:v>Nursing and Midwifery</c:v>
                </c:pt>
                <c:pt idx="1">
                  <c:v>Applied Social Studies</c:v>
                </c:pt>
                <c:pt idx="2">
                  <c:v>Gray's School of Art</c:v>
                </c:pt>
                <c:pt idx="3">
                  <c:v>Communication, Marketing &amp; Media</c:v>
                </c:pt>
                <c:pt idx="4">
                  <c:v>Pharmacy &amp; Life Sciences</c:v>
                </c:pt>
                <c:pt idx="5">
                  <c:v>Health Sciences</c:v>
                </c:pt>
                <c:pt idx="6">
                  <c:v>Law</c:v>
                </c:pt>
                <c:pt idx="7">
                  <c:v>Management</c:v>
                </c:pt>
                <c:pt idx="8">
                  <c:v>Accounting and Finance</c:v>
                </c:pt>
                <c:pt idx="9">
                  <c:v>Scott Sutherland</c:v>
                </c:pt>
                <c:pt idx="10">
                  <c:v>Computing Science and Digital Media</c:v>
                </c:pt>
                <c:pt idx="11">
                  <c:v>Engineering</c:v>
                </c:pt>
              </c:strCache>
            </c:strRef>
          </c:cat>
          <c:val>
            <c:numRef>
              <c:f>Applicants!$C$7:$C$18</c:f>
              <c:numCache>
                <c:formatCode>0%</c:formatCode>
                <c:ptCount val="12"/>
                <c:pt idx="0">
                  <c:v>0.93200000000000005</c:v>
                </c:pt>
                <c:pt idx="1">
                  <c:v>0.82099999999999995</c:v>
                </c:pt>
                <c:pt idx="2">
                  <c:v>0.79600000000000004</c:v>
                </c:pt>
                <c:pt idx="3">
                  <c:v>0.747</c:v>
                </c:pt>
                <c:pt idx="4">
                  <c:v>0.71699999999999997</c:v>
                </c:pt>
                <c:pt idx="5">
                  <c:v>0.63800000000000001</c:v>
                </c:pt>
                <c:pt idx="6">
                  <c:v>0.66400000000000003</c:v>
                </c:pt>
                <c:pt idx="7">
                  <c:v>0.53100000000000003</c:v>
                </c:pt>
                <c:pt idx="8">
                  <c:v>0.45500000000000002</c:v>
                </c:pt>
                <c:pt idx="9">
                  <c:v>0.42499999999999999</c:v>
                </c:pt>
                <c:pt idx="10">
                  <c:v>0.20300000000000001</c:v>
                </c:pt>
                <c:pt idx="11">
                  <c:v>9.2999999999999999E-2</c:v>
                </c:pt>
              </c:numCache>
            </c:numRef>
          </c:val>
        </c:ser>
        <c:dLbls>
          <c:showLegendKey val="0"/>
          <c:showVal val="0"/>
          <c:showCatName val="0"/>
          <c:showSerName val="0"/>
          <c:showPercent val="0"/>
          <c:showBubbleSize val="0"/>
        </c:dLbls>
        <c:axId val="183809584"/>
        <c:axId val="183809192"/>
      </c:radarChart>
      <c:catAx>
        <c:axId val="183809584"/>
        <c:scaling>
          <c:orientation val="minMax"/>
        </c:scaling>
        <c:delete val="0"/>
        <c:axPos val="b"/>
        <c:majorGridlines/>
        <c:numFmt formatCode="General" sourceLinked="0"/>
        <c:majorTickMark val="out"/>
        <c:minorTickMark val="none"/>
        <c:tickLblPos val="nextTo"/>
        <c:txPr>
          <a:bodyPr/>
          <a:lstStyle/>
          <a:p>
            <a:pPr>
              <a:defRPr sz="1600"/>
            </a:pPr>
            <a:endParaRPr lang="en-US"/>
          </a:p>
        </c:txPr>
        <c:crossAx val="183809192"/>
        <c:crosses val="autoZero"/>
        <c:auto val="1"/>
        <c:lblAlgn val="ctr"/>
        <c:lblOffset val="100"/>
        <c:noMultiLvlLbl val="0"/>
      </c:catAx>
      <c:valAx>
        <c:axId val="183809192"/>
        <c:scaling>
          <c:orientation val="minMax"/>
        </c:scaling>
        <c:delete val="0"/>
        <c:axPos val="l"/>
        <c:majorGridlines>
          <c:spPr>
            <a:ln>
              <a:solidFill>
                <a:schemeClr val="bg1">
                  <a:lumMod val="75000"/>
                </a:schemeClr>
              </a:solidFill>
            </a:ln>
          </c:spPr>
        </c:majorGridlines>
        <c:numFmt formatCode="0%" sourceLinked="1"/>
        <c:majorTickMark val="cross"/>
        <c:minorTickMark val="none"/>
        <c:tickLblPos val="nextTo"/>
        <c:txPr>
          <a:bodyPr/>
          <a:lstStyle/>
          <a:p>
            <a:pPr>
              <a:defRPr sz="1400">
                <a:solidFill>
                  <a:schemeClr val="tx1"/>
                </a:solidFill>
              </a:defRPr>
            </a:pPr>
            <a:endParaRPr lang="en-US"/>
          </a:p>
        </c:txPr>
        <c:crossAx val="183809584"/>
        <c:crosses val="autoZero"/>
        <c:crossBetween val="between"/>
        <c:majorUnit val="0.2"/>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124297895618301"/>
          <c:y val="8.5840983890524802E-2"/>
        </c:manualLayout>
      </c:layout>
      <c:overlay val="0"/>
      <c:txPr>
        <a:bodyPr/>
        <a:lstStyle/>
        <a:p>
          <a:pPr>
            <a:defRPr sz="1400"/>
          </a:pPr>
          <a:endParaRPr lang="en-US"/>
        </a:p>
      </c:txPr>
    </c:title>
    <c:autoTitleDeleted val="0"/>
    <c:plotArea>
      <c:layout/>
      <c:pieChart>
        <c:varyColors val="1"/>
        <c:ser>
          <c:idx val="0"/>
          <c:order val="0"/>
          <c:tx>
            <c:strRef>
              <c:f>Applicants!$A$20</c:f>
              <c:strCache>
                <c:ptCount val="1"/>
                <c:pt idx="0">
                  <c:v>RGU Applicants</c:v>
                </c:pt>
              </c:strCache>
            </c:strRef>
          </c:tx>
          <c:dPt>
            <c:idx val="0"/>
            <c:bubble3D val="0"/>
            <c:spPr>
              <a:solidFill>
                <a:schemeClr val="accent4"/>
              </a:solidFill>
            </c:spPr>
          </c:dPt>
          <c:dPt>
            <c:idx val="1"/>
            <c:bubble3D val="0"/>
            <c:spPr>
              <a:solidFill>
                <a:schemeClr val="accent3"/>
              </a:solidFill>
            </c:spPr>
          </c:dPt>
          <c:dLbls>
            <c:spPr>
              <a:noFill/>
              <a:ln>
                <a:noFill/>
              </a:ln>
              <a:effectLst/>
            </c:spPr>
            <c:txPr>
              <a:bodyPr/>
              <a:lstStyle/>
              <a:p>
                <a:pPr>
                  <a:defRPr sz="1400">
                    <a:solidFill>
                      <a:schemeClr val="tx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Applicants!$B$19:$C$19</c:f>
              <c:strCache>
                <c:ptCount val="2"/>
                <c:pt idx="0">
                  <c:v>Male</c:v>
                </c:pt>
                <c:pt idx="1">
                  <c:v>Female</c:v>
                </c:pt>
              </c:strCache>
            </c:strRef>
          </c:cat>
          <c:val>
            <c:numRef>
              <c:f>Applicants!$B$20:$C$20</c:f>
              <c:numCache>
                <c:formatCode>0%</c:formatCode>
                <c:ptCount val="2"/>
                <c:pt idx="0">
                  <c:v>0.377</c:v>
                </c:pt>
                <c:pt idx="1">
                  <c:v>0.623</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58815915878775005"/>
          <c:y val="0.419058837115307"/>
          <c:w val="0.27653203653835601"/>
          <c:h val="0.33612910676135999"/>
        </c:manualLayout>
      </c:layout>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D5C5C-E781-4670-827F-A4AE2EF6A3C6}"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09B23B2B-A357-4DB2-B35A-F80E37576290}">
      <dgm:prSet phldrT="[Text]" custT="1"/>
      <dgm:spPr>
        <a:solidFill>
          <a:schemeClr val="accent4"/>
        </a:solidFill>
      </dgm:spPr>
      <dgm:t>
        <a:bodyPr/>
        <a:lstStyle/>
        <a:p>
          <a:r>
            <a:rPr lang="en-GB" sz="1600" smtClean="0"/>
            <a:t>Attitudes &amp; perceptions</a:t>
          </a:r>
          <a:endParaRPr lang="en-GB" sz="1600" dirty="0"/>
        </a:p>
      </dgm:t>
    </dgm:pt>
    <dgm:pt modelId="{7D2EF9AE-FC19-48EC-AE4F-F566AB9D2E42}" type="parTrans" cxnId="{5FE02D17-8914-43B3-A4B0-6D763B31AC8C}">
      <dgm:prSet/>
      <dgm:spPr/>
      <dgm:t>
        <a:bodyPr/>
        <a:lstStyle/>
        <a:p>
          <a:endParaRPr lang="en-GB"/>
        </a:p>
      </dgm:t>
    </dgm:pt>
    <dgm:pt modelId="{B1B30779-A2AB-42D8-834D-B67D57E53E2B}" type="sibTrans" cxnId="{5FE02D17-8914-43B3-A4B0-6D763B31AC8C}">
      <dgm:prSet/>
      <dgm:spPr>
        <a:solidFill>
          <a:schemeClr val="tx1">
            <a:lumMod val="75000"/>
            <a:lumOff val="25000"/>
          </a:schemeClr>
        </a:solidFill>
      </dgm:spPr>
      <dgm:t>
        <a:bodyPr/>
        <a:lstStyle/>
        <a:p>
          <a:endParaRPr lang="en-GB"/>
        </a:p>
      </dgm:t>
    </dgm:pt>
    <dgm:pt modelId="{F5E5F37D-1898-4BC8-A7E6-F7930296517F}">
      <dgm:prSet phldrT="[Text]" custT="1"/>
      <dgm:spPr>
        <a:solidFill>
          <a:schemeClr val="accent4"/>
        </a:solidFill>
      </dgm:spPr>
      <dgm:t>
        <a:bodyPr/>
        <a:lstStyle/>
        <a:p>
          <a:r>
            <a:rPr lang="en-GB" sz="1600" smtClean="0"/>
            <a:t>Gender imbalance  in subjects at school</a:t>
          </a:r>
          <a:endParaRPr lang="en-GB" sz="1600" dirty="0"/>
        </a:p>
      </dgm:t>
    </dgm:pt>
    <dgm:pt modelId="{53785A14-E3C7-4D82-9228-7F01738C6706}" type="parTrans" cxnId="{CC7EB6AA-871E-4341-81B6-C8A84064F734}">
      <dgm:prSet/>
      <dgm:spPr/>
      <dgm:t>
        <a:bodyPr/>
        <a:lstStyle/>
        <a:p>
          <a:endParaRPr lang="en-GB"/>
        </a:p>
      </dgm:t>
    </dgm:pt>
    <dgm:pt modelId="{45991DEC-CD50-4009-B379-B34C66B469A8}" type="sibTrans" cxnId="{CC7EB6AA-871E-4341-81B6-C8A84064F734}">
      <dgm:prSet/>
      <dgm:spPr>
        <a:solidFill>
          <a:schemeClr val="tx1">
            <a:lumMod val="75000"/>
            <a:lumOff val="25000"/>
          </a:schemeClr>
        </a:solidFill>
      </dgm:spPr>
      <dgm:t>
        <a:bodyPr/>
        <a:lstStyle/>
        <a:p>
          <a:endParaRPr lang="en-GB"/>
        </a:p>
      </dgm:t>
    </dgm:pt>
    <dgm:pt modelId="{194B4DDE-A67E-42E6-92AF-69B1CA8B83F6}">
      <dgm:prSet phldrT="[Text]" custT="1"/>
      <dgm:spPr>
        <a:solidFill>
          <a:schemeClr val="accent4"/>
        </a:solidFill>
      </dgm:spPr>
      <dgm:t>
        <a:bodyPr/>
        <a:lstStyle/>
        <a:p>
          <a:r>
            <a:rPr lang="en-GB" sz="1600" smtClean="0"/>
            <a:t>Gender imbalance in course uptake at FE/HE</a:t>
          </a:r>
          <a:endParaRPr lang="en-GB" sz="1600" dirty="0"/>
        </a:p>
      </dgm:t>
    </dgm:pt>
    <dgm:pt modelId="{0E9B4CF6-5DD5-4CA0-939F-2E9BC5760B96}" type="parTrans" cxnId="{9C20C6EF-08D5-4A67-AEF7-684174EB5979}">
      <dgm:prSet/>
      <dgm:spPr/>
      <dgm:t>
        <a:bodyPr/>
        <a:lstStyle/>
        <a:p>
          <a:endParaRPr lang="en-GB"/>
        </a:p>
      </dgm:t>
    </dgm:pt>
    <dgm:pt modelId="{EE12BDC1-0D82-458C-A21B-4704CBAF7F03}" type="sibTrans" cxnId="{9C20C6EF-08D5-4A67-AEF7-684174EB5979}">
      <dgm:prSet/>
      <dgm:spPr>
        <a:solidFill>
          <a:schemeClr val="tx1">
            <a:lumMod val="75000"/>
            <a:lumOff val="25000"/>
          </a:schemeClr>
        </a:solidFill>
      </dgm:spPr>
      <dgm:t>
        <a:bodyPr/>
        <a:lstStyle/>
        <a:p>
          <a:endParaRPr lang="en-GB"/>
        </a:p>
      </dgm:t>
    </dgm:pt>
    <dgm:pt modelId="{9F3D51F7-F5B3-4896-922E-D69E89D05BA9}">
      <dgm:prSet phldrT="[Text]" custT="1"/>
      <dgm:spPr>
        <a:solidFill>
          <a:schemeClr val="accent4"/>
        </a:solidFill>
      </dgm:spPr>
      <dgm:t>
        <a:bodyPr/>
        <a:lstStyle/>
        <a:p>
          <a:r>
            <a:rPr lang="en-GB" sz="1600" smtClean="0"/>
            <a:t>Under</a:t>
          </a:r>
        </a:p>
        <a:p>
          <a:r>
            <a:rPr lang="en-GB" sz="1600" smtClean="0"/>
            <a:t>representation in the workplace</a:t>
          </a:r>
          <a:endParaRPr lang="en-GB" sz="1600" dirty="0"/>
        </a:p>
      </dgm:t>
    </dgm:pt>
    <dgm:pt modelId="{C5B6A4D2-3AC6-4A2F-B87F-DFE08D3DC8FE}" type="parTrans" cxnId="{6336EA47-3875-4C36-A6F3-090FED3F0AB1}">
      <dgm:prSet/>
      <dgm:spPr/>
      <dgm:t>
        <a:bodyPr/>
        <a:lstStyle/>
        <a:p>
          <a:endParaRPr lang="en-GB"/>
        </a:p>
      </dgm:t>
    </dgm:pt>
    <dgm:pt modelId="{388BF2A8-8EB4-4491-90E0-03BA14018CAE}" type="sibTrans" cxnId="{6336EA47-3875-4C36-A6F3-090FED3F0AB1}">
      <dgm:prSet/>
      <dgm:spPr>
        <a:solidFill>
          <a:schemeClr val="accent4"/>
        </a:solidFill>
        <a:ln>
          <a:solidFill>
            <a:schemeClr val="accent4"/>
          </a:solidFill>
        </a:ln>
      </dgm:spPr>
      <dgm:t>
        <a:bodyPr/>
        <a:lstStyle/>
        <a:p>
          <a:endParaRPr lang="en-GB"/>
        </a:p>
      </dgm:t>
    </dgm:pt>
    <dgm:pt modelId="{0A4015B6-B498-41F6-8ADB-5D8AD869E924}">
      <dgm:prSet phldrT="[Text]" custT="1"/>
      <dgm:spPr>
        <a:solidFill>
          <a:schemeClr val="accent4"/>
        </a:solidFill>
      </dgm:spPr>
      <dgm:t>
        <a:bodyPr/>
        <a:lstStyle/>
        <a:p>
          <a:r>
            <a:rPr lang="en-GB" sz="1600" dirty="0" smtClean="0"/>
            <a:t>Lack of role models</a:t>
          </a:r>
          <a:endParaRPr lang="en-GB" sz="1600" dirty="0"/>
        </a:p>
      </dgm:t>
    </dgm:pt>
    <dgm:pt modelId="{BC509E33-B460-4104-8E8F-558CE3CB3C31}" type="parTrans" cxnId="{7DD14FA6-DA42-456C-BC31-8080C701FB28}">
      <dgm:prSet/>
      <dgm:spPr/>
      <dgm:t>
        <a:bodyPr/>
        <a:lstStyle/>
        <a:p>
          <a:endParaRPr lang="en-GB"/>
        </a:p>
      </dgm:t>
    </dgm:pt>
    <dgm:pt modelId="{2DC57423-1087-48C7-8871-A660869B054C}" type="sibTrans" cxnId="{7DD14FA6-DA42-456C-BC31-8080C701FB28}">
      <dgm:prSet/>
      <dgm:spPr>
        <a:solidFill>
          <a:schemeClr val="accent4"/>
        </a:solidFill>
      </dgm:spPr>
      <dgm:t>
        <a:bodyPr/>
        <a:lstStyle/>
        <a:p>
          <a:endParaRPr lang="en-GB"/>
        </a:p>
      </dgm:t>
    </dgm:pt>
    <dgm:pt modelId="{C1CB1B4D-A97E-6A44-A7F6-BD4222F88FC6}" type="pres">
      <dgm:prSet presAssocID="{988D5C5C-E781-4670-827F-A4AE2EF6A3C6}" presName="cycle" presStyleCnt="0">
        <dgm:presLayoutVars>
          <dgm:dir/>
          <dgm:resizeHandles val="exact"/>
        </dgm:presLayoutVars>
      </dgm:prSet>
      <dgm:spPr/>
      <dgm:t>
        <a:bodyPr/>
        <a:lstStyle/>
        <a:p>
          <a:endParaRPr lang="en-US"/>
        </a:p>
      </dgm:t>
    </dgm:pt>
    <dgm:pt modelId="{BD2E1A4C-86C5-8D4C-9834-C262A9ABCC82}" type="pres">
      <dgm:prSet presAssocID="{09B23B2B-A357-4DB2-B35A-F80E37576290}" presName="node" presStyleLbl="node1" presStyleIdx="0" presStyleCnt="5">
        <dgm:presLayoutVars>
          <dgm:bulletEnabled val="1"/>
        </dgm:presLayoutVars>
      </dgm:prSet>
      <dgm:spPr/>
      <dgm:t>
        <a:bodyPr/>
        <a:lstStyle/>
        <a:p>
          <a:endParaRPr lang="en-US"/>
        </a:p>
      </dgm:t>
    </dgm:pt>
    <dgm:pt modelId="{D086AACB-9498-DA44-989F-1907D912DE1D}" type="pres">
      <dgm:prSet presAssocID="{09B23B2B-A357-4DB2-B35A-F80E37576290}" presName="spNode" presStyleCnt="0"/>
      <dgm:spPr/>
    </dgm:pt>
    <dgm:pt modelId="{E023BB53-723E-CB41-833F-7F27258D3824}" type="pres">
      <dgm:prSet presAssocID="{B1B30779-A2AB-42D8-834D-B67D57E53E2B}" presName="sibTrans" presStyleLbl="sibTrans1D1" presStyleIdx="0" presStyleCnt="5"/>
      <dgm:spPr/>
      <dgm:t>
        <a:bodyPr/>
        <a:lstStyle/>
        <a:p>
          <a:endParaRPr lang="en-US"/>
        </a:p>
      </dgm:t>
    </dgm:pt>
    <dgm:pt modelId="{267F2860-F768-E94F-ACA8-A76DFBA0C59C}" type="pres">
      <dgm:prSet presAssocID="{F5E5F37D-1898-4BC8-A7E6-F7930296517F}" presName="node" presStyleLbl="node1" presStyleIdx="1" presStyleCnt="5">
        <dgm:presLayoutVars>
          <dgm:bulletEnabled val="1"/>
        </dgm:presLayoutVars>
      </dgm:prSet>
      <dgm:spPr/>
      <dgm:t>
        <a:bodyPr/>
        <a:lstStyle/>
        <a:p>
          <a:endParaRPr lang="en-US"/>
        </a:p>
      </dgm:t>
    </dgm:pt>
    <dgm:pt modelId="{A690770E-03F7-6C4F-A990-14D2D02A482D}" type="pres">
      <dgm:prSet presAssocID="{F5E5F37D-1898-4BC8-A7E6-F7930296517F}" presName="spNode" presStyleCnt="0"/>
      <dgm:spPr/>
    </dgm:pt>
    <dgm:pt modelId="{7854F35E-0B3F-D14C-9651-F217F6F7E7FF}" type="pres">
      <dgm:prSet presAssocID="{45991DEC-CD50-4009-B379-B34C66B469A8}" presName="sibTrans" presStyleLbl="sibTrans1D1" presStyleIdx="1" presStyleCnt="5"/>
      <dgm:spPr/>
      <dgm:t>
        <a:bodyPr/>
        <a:lstStyle/>
        <a:p>
          <a:endParaRPr lang="en-US"/>
        </a:p>
      </dgm:t>
    </dgm:pt>
    <dgm:pt modelId="{1A9C73FB-FA7F-EA48-917F-5DCD246DBAAE}" type="pres">
      <dgm:prSet presAssocID="{194B4DDE-A67E-42E6-92AF-69B1CA8B83F6}" presName="node" presStyleLbl="node1" presStyleIdx="2" presStyleCnt="5">
        <dgm:presLayoutVars>
          <dgm:bulletEnabled val="1"/>
        </dgm:presLayoutVars>
      </dgm:prSet>
      <dgm:spPr/>
      <dgm:t>
        <a:bodyPr/>
        <a:lstStyle/>
        <a:p>
          <a:endParaRPr lang="en-US"/>
        </a:p>
      </dgm:t>
    </dgm:pt>
    <dgm:pt modelId="{D44EFE7F-F5CB-D340-9465-D404936B7861}" type="pres">
      <dgm:prSet presAssocID="{194B4DDE-A67E-42E6-92AF-69B1CA8B83F6}" presName="spNode" presStyleCnt="0"/>
      <dgm:spPr/>
    </dgm:pt>
    <dgm:pt modelId="{6C1510C0-3CEC-CC48-8018-0F9E93E4C710}" type="pres">
      <dgm:prSet presAssocID="{EE12BDC1-0D82-458C-A21B-4704CBAF7F03}" presName="sibTrans" presStyleLbl="sibTrans1D1" presStyleIdx="2" presStyleCnt="5"/>
      <dgm:spPr/>
      <dgm:t>
        <a:bodyPr/>
        <a:lstStyle/>
        <a:p>
          <a:endParaRPr lang="en-US"/>
        </a:p>
      </dgm:t>
    </dgm:pt>
    <dgm:pt modelId="{9ED18043-3843-9042-AC46-D60907BC3FD9}" type="pres">
      <dgm:prSet presAssocID="{9F3D51F7-F5B3-4896-922E-D69E89D05BA9}" presName="node" presStyleLbl="node1" presStyleIdx="3" presStyleCnt="5">
        <dgm:presLayoutVars>
          <dgm:bulletEnabled val="1"/>
        </dgm:presLayoutVars>
      </dgm:prSet>
      <dgm:spPr/>
      <dgm:t>
        <a:bodyPr/>
        <a:lstStyle/>
        <a:p>
          <a:endParaRPr lang="en-US"/>
        </a:p>
      </dgm:t>
    </dgm:pt>
    <dgm:pt modelId="{61E90892-AE15-2445-8561-CBD13B5EBEF0}" type="pres">
      <dgm:prSet presAssocID="{9F3D51F7-F5B3-4896-922E-D69E89D05BA9}" presName="spNode" presStyleCnt="0"/>
      <dgm:spPr/>
    </dgm:pt>
    <dgm:pt modelId="{0E74F2F5-20CB-0B4B-926A-5A7CBAB05F6D}" type="pres">
      <dgm:prSet presAssocID="{388BF2A8-8EB4-4491-90E0-03BA14018CAE}" presName="sibTrans" presStyleLbl="sibTrans1D1" presStyleIdx="3" presStyleCnt="5"/>
      <dgm:spPr/>
      <dgm:t>
        <a:bodyPr/>
        <a:lstStyle/>
        <a:p>
          <a:endParaRPr lang="en-US"/>
        </a:p>
      </dgm:t>
    </dgm:pt>
    <dgm:pt modelId="{F62033E8-681E-5E43-B320-A85B1B5ED707}" type="pres">
      <dgm:prSet presAssocID="{0A4015B6-B498-41F6-8ADB-5D8AD869E924}" presName="node" presStyleLbl="node1" presStyleIdx="4" presStyleCnt="5">
        <dgm:presLayoutVars>
          <dgm:bulletEnabled val="1"/>
        </dgm:presLayoutVars>
      </dgm:prSet>
      <dgm:spPr/>
      <dgm:t>
        <a:bodyPr/>
        <a:lstStyle/>
        <a:p>
          <a:endParaRPr lang="en-US"/>
        </a:p>
      </dgm:t>
    </dgm:pt>
    <dgm:pt modelId="{3C9C588C-68B8-A04A-9A89-B0B35BFBF53C}" type="pres">
      <dgm:prSet presAssocID="{0A4015B6-B498-41F6-8ADB-5D8AD869E924}" presName="spNode" presStyleCnt="0"/>
      <dgm:spPr/>
    </dgm:pt>
    <dgm:pt modelId="{F0BE05D4-F1A7-2249-B925-FEBB58837E97}" type="pres">
      <dgm:prSet presAssocID="{2DC57423-1087-48C7-8871-A660869B054C}" presName="sibTrans" presStyleLbl="sibTrans1D1" presStyleIdx="4" presStyleCnt="5"/>
      <dgm:spPr/>
      <dgm:t>
        <a:bodyPr/>
        <a:lstStyle/>
        <a:p>
          <a:endParaRPr lang="en-US"/>
        </a:p>
      </dgm:t>
    </dgm:pt>
  </dgm:ptLst>
  <dgm:cxnLst>
    <dgm:cxn modelId="{FC630DB8-C7F9-924C-B190-30BE20F05510}" type="presOf" srcId="{194B4DDE-A67E-42E6-92AF-69B1CA8B83F6}" destId="{1A9C73FB-FA7F-EA48-917F-5DCD246DBAAE}" srcOrd="0" destOrd="0" presId="urn:microsoft.com/office/officeart/2005/8/layout/cycle5"/>
    <dgm:cxn modelId="{335B083D-BE76-4F41-909A-37FEC1DCFE6E}" type="presOf" srcId="{45991DEC-CD50-4009-B379-B34C66B469A8}" destId="{7854F35E-0B3F-D14C-9651-F217F6F7E7FF}" srcOrd="0" destOrd="0" presId="urn:microsoft.com/office/officeart/2005/8/layout/cycle5"/>
    <dgm:cxn modelId="{8534F132-D791-2144-9FE1-66E690C71373}" type="presOf" srcId="{988D5C5C-E781-4670-827F-A4AE2EF6A3C6}" destId="{C1CB1B4D-A97E-6A44-A7F6-BD4222F88FC6}" srcOrd="0" destOrd="0" presId="urn:microsoft.com/office/officeart/2005/8/layout/cycle5"/>
    <dgm:cxn modelId="{A3718BE8-088D-0E4B-98E4-0895F80D5CA0}" type="presOf" srcId="{388BF2A8-8EB4-4491-90E0-03BA14018CAE}" destId="{0E74F2F5-20CB-0B4B-926A-5A7CBAB05F6D}" srcOrd="0" destOrd="0" presId="urn:microsoft.com/office/officeart/2005/8/layout/cycle5"/>
    <dgm:cxn modelId="{B143909B-DFFB-5A44-AB2A-1C2C9760BC1B}" type="presOf" srcId="{09B23B2B-A357-4DB2-B35A-F80E37576290}" destId="{BD2E1A4C-86C5-8D4C-9834-C262A9ABCC82}" srcOrd="0" destOrd="0" presId="urn:microsoft.com/office/officeart/2005/8/layout/cycle5"/>
    <dgm:cxn modelId="{CC7EB6AA-871E-4341-81B6-C8A84064F734}" srcId="{988D5C5C-E781-4670-827F-A4AE2EF6A3C6}" destId="{F5E5F37D-1898-4BC8-A7E6-F7930296517F}" srcOrd="1" destOrd="0" parTransId="{53785A14-E3C7-4D82-9228-7F01738C6706}" sibTransId="{45991DEC-CD50-4009-B379-B34C66B469A8}"/>
    <dgm:cxn modelId="{9C20C6EF-08D5-4A67-AEF7-684174EB5979}" srcId="{988D5C5C-E781-4670-827F-A4AE2EF6A3C6}" destId="{194B4DDE-A67E-42E6-92AF-69B1CA8B83F6}" srcOrd="2" destOrd="0" parTransId="{0E9B4CF6-5DD5-4CA0-939F-2E9BC5760B96}" sibTransId="{EE12BDC1-0D82-458C-A21B-4704CBAF7F03}"/>
    <dgm:cxn modelId="{7DD14FA6-DA42-456C-BC31-8080C701FB28}" srcId="{988D5C5C-E781-4670-827F-A4AE2EF6A3C6}" destId="{0A4015B6-B498-41F6-8ADB-5D8AD869E924}" srcOrd="4" destOrd="0" parTransId="{BC509E33-B460-4104-8E8F-558CE3CB3C31}" sibTransId="{2DC57423-1087-48C7-8871-A660869B054C}"/>
    <dgm:cxn modelId="{6336EA47-3875-4C36-A6F3-090FED3F0AB1}" srcId="{988D5C5C-E781-4670-827F-A4AE2EF6A3C6}" destId="{9F3D51F7-F5B3-4896-922E-D69E89D05BA9}" srcOrd="3" destOrd="0" parTransId="{C5B6A4D2-3AC6-4A2F-B87F-DFE08D3DC8FE}" sibTransId="{388BF2A8-8EB4-4491-90E0-03BA14018CAE}"/>
    <dgm:cxn modelId="{E8508EF8-B409-AC49-B270-D30B070705F9}" type="presOf" srcId="{B1B30779-A2AB-42D8-834D-B67D57E53E2B}" destId="{E023BB53-723E-CB41-833F-7F27258D3824}" srcOrd="0" destOrd="0" presId="urn:microsoft.com/office/officeart/2005/8/layout/cycle5"/>
    <dgm:cxn modelId="{5FE02D17-8914-43B3-A4B0-6D763B31AC8C}" srcId="{988D5C5C-E781-4670-827F-A4AE2EF6A3C6}" destId="{09B23B2B-A357-4DB2-B35A-F80E37576290}" srcOrd="0" destOrd="0" parTransId="{7D2EF9AE-FC19-48EC-AE4F-F566AB9D2E42}" sibTransId="{B1B30779-A2AB-42D8-834D-B67D57E53E2B}"/>
    <dgm:cxn modelId="{19ACF675-0E9A-684C-828E-E44EC01CDA41}" type="presOf" srcId="{0A4015B6-B498-41F6-8ADB-5D8AD869E924}" destId="{F62033E8-681E-5E43-B320-A85B1B5ED707}" srcOrd="0" destOrd="0" presId="urn:microsoft.com/office/officeart/2005/8/layout/cycle5"/>
    <dgm:cxn modelId="{9D1E6043-C919-8744-AB64-40B42ED58283}" type="presOf" srcId="{F5E5F37D-1898-4BC8-A7E6-F7930296517F}" destId="{267F2860-F768-E94F-ACA8-A76DFBA0C59C}" srcOrd="0" destOrd="0" presId="urn:microsoft.com/office/officeart/2005/8/layout/cycle5"/>
    <dgm:cxn modelId="{941770E4-0C63-314B-A941-55C3572C2983}" type="presOf" srcId="{EE12BDC1-0D82-458C-A21B-4704CBAF7F03}" destId="{6C1510C0-3CEC-CC48-8018-0F9E93E4C710}" srcOrd="0" destOrd="0" presId="urn:microsoft.com/office/officeart/2005/8/layout/cycle5"/>
    <dgm:cxn modelId="{62463C60-D665-B34D-9859-A22E7B7235AF}" type="presOf" srcId="{2DC57423-1087-48C7-8871-A660869B054C}" destId="{F0BE05D4-F1A7-2249-B925-FEBB58837E97}" srcOrd="0" destOrd="0" presId="urn:microsoft.com/office/officeart/2005/8/layout/cycle5"/>
    <dgm:cxn modelId="{FD288596-05C0-2644-97BA-4168A99BFE3D}" type="presOf" srcId="{9F3D51F7-F5B3-4896-922E-D69E89D05BA9}" destId="{9ED18043-3843-9042-AC46-D60907BC3FD9}" srcOrd="0" destOrd="0" presId="urn:microsoft.com/office/officeart/2005/8/layout/cycle5"/>
    <dgm:cxn modelId="{1011D225-2F31-4C42-B716-038B1BA99254}" type="presParOf" srcId="{C1CB1B4D-A97E-6A44-A7F6-BD4222F88FC6}" destId="{BD2E1A4C-86C5-8D4C-9834-C262A9ABCC82}" srcOrd="0" destOrd="0" presId="urn:microsoft.com/office/officeart/2005/8/layout/cycle5"/>
    <dgm:cxn modelId="{D9319D0F-1DFB-B343-AEE4-A74E574D806D}" type="presParOf" srcId="{C1CB1B4D-A97E-6A44-A7F6-BD4222F88FC6}" destId="{D086AACB-9498-DA44-989F-1907D912DE1D}" srcOrd="1" destOrd="0" presId="urn:microsoft.com/office/officeart/2005/8/layout/cycle5"/>
    <dgm:cxn modelId="{01E0B338-E1AD-2440-BDF7-7A8209794816}" type="presParOf" srcId="{C1CB1B4D-A97E-6A44-A7F6-BD4222F88FC6}" destId="{E023BB53-723E-CB41-833F-7F27258D3824}" srcOrd="2" destOrd="0" presId="urn:microsoft.com/office/officeart/2005/8/layout/cycle5"/>
    <dgm:cxn modelId="{F4D3C31F-8647-7349-8E0C-12E40E36A63D}" type="presParOf" srcId="{C1CB1B4D-A97E-6A44-A7F6-BD4222F88FC6}" destId="{267F2860-F768-E94F-ACA8-A76DFBA0C59C}" srcOrd="3" destOrd="0" presId="urn:microsoft.com/office/officeart/2005/8/layout/cycle5"/>
    <dgm:cxn modelId="{4D9C07E5-BF3B-4142-8705-F362B65D5D67}" type="presParOf" srcId="{C1CB1B4D-A97E-6A44-A7F6-BD4222F88FC6}" destId="{A690770E-03F7-6C4F-A990-14D2D02A482D}" srcOrd="4" destOrd="0" presId="urn:microsoft.com/office/officeart/2005/8/layout/cycle5"/>
    <dgm:cxn modelId="{79FE78DC-DA09-7847-B40E-A8B0203A9361}" type="presParOf" srcId="{C1CB1B4D-A97E-6A44-A7F6-BD4222F88FC6}" destId="{7854F35E-0B3F-D14C-9651-F217F6F7E7FF}" srcOrd="5" destOrd="0" presId="urn:microsoft.com/office/officeart/2005/8/layout/cycle5"/>
    <dgm:cxn modelId="{2AD98B66-D708-CE43-9B80-0B3C74D57311}" type="presParOf" srcId="{C1CB1B4D-A97E-6A44-A7F6-BD4222F88FC6}" destId="{1A9C73FB-FA7F-EA48-917F-5DCD246DBAAE}" srcOrd="6" destOrd="0" presId="urn:microsoft.com/office/officeart/2005/8/layout/cycle5"/>
    <dgm:cxn modelId="{49AE26F8-F704-C841-ABE3-216B9BF2ED07}" type="presParOf" srcId="{C1CB1B4D-A97E-6A44-A7F6-BD4222F88FC6}" destId="{D44EFE7F-F5CB-D340-9465-D404936B7861}" srcOrd="7" destOrd="0" presId="urn:microsoft.com/office/officeart/2005/8/layout/cycle5"/>
    <dgm:cxn modelId="{F3EA0C94-6D2E-C34F-B5EE-AE46A110D9C9}" type="presParOf" srcId="{C1CB1B4D-A97E-6A44-A7F6-BD4222F88FC6}" destId="{6C1510C0-3CEC-CC48-8018-0F9E93E4C710}" srcOrd="8" destOrd="0" presId="urn:microsoft.com/office/officeart/2005/8/layout/cycle5"/>
    <dgm:cxn modelId="{EC3B7733-40D7-8D40-99AA-C2D5A12FAD3E}" type="presParOf" srcId="{C1CB1B4D-A97E-6A44-A7F6-BD4222F88FC6}" destId="{9ED18043-3843-9042-AC46-D60907BC3FD9}" srcOrd="9" destOrd="0" presId="urn:microsoft.com/office/officeart/2005/8/layout/cycle5"/>
    <dgm:cxn modelId="{6EC9C40B-FC50-6C48-9CC9-1CB003C49B39}" type="presParOf" srcId="{C1CB1B4D-A97E-6A44-A7F6-BD4222F88FC6}" destId="{61E90892-AE15-2445-8561-CBD13B5EBEF0}" srcOrd="10" destOrd="0" presId="urn:microsoft.com/office/officeart/2005/8/layout/cycle5"/>
    <dgm:cxn modelId="{899DA324-85D7-9A46-8079-B64D732739D5}" type="presParOf" srcId="{C1CB1B4D-A97E-6A44-A7F6-BD4222F88FC6}" destId="{0E74F2F5-20CB-0B4B-926A-5A7CBAB05F6D}" srcOrd="11" destOrd="0" presId="urn:microsoft.com/office/officeart/2005/8/layout/cycle5"/>
    <dgm:cxn modelId="{B67F79C5-3DBB-554E-966E-93326B3C28EC}" type="presParOf" srcId="{C1CB1B4D-A97E-6A44-A7F6-BD4222F88FC6}" destId="{F62033E8-681E-5E43-B320-A85B1B5ED707}" srcOrd="12" destOrd="0" presId="urn:microsoft.com/office/officeart/2005/8/layout/cycle5"/>
    <dgm:cxn modelId="{3F5C19AD-7645-A540-8063-6B738F76F171}" type="presParOf" srcId="{C1CB1B4D-A97E-6A44-A7F6-BD4222F88FC6}" destId="{3C9C588C-68B8-A04A-9A89-B0B35BFBF53C}" srcOrd="13" destOrd="0" presId="urn:microsoft.com/office/officeart/2005/8/layout/cycle5"/>
    <dgm:cxn modelId="{8051A515-B66F-4842-862C-627BB6ADAD17}" type="presParOf" srcId="{C1CB1B4D-A97E-6A44-A7F6-BD4222F88FC6}" destId="{F0BE05D4-F1A7-2249-B925-FEBB58837E97}" srcOrd="14" destOrd="0" presId="urn:microsoft.com/office/officeart/2005/8/layout/cycle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629B733-5722-4165-9CA3-3E568180939E}" type="datetimeFigureOut">
              <a:rPr lang="en-GB" smtClean="0"/>
              <a:t>12/09/2016</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52270653-70AB-47B5-AFF5-49ACBB954713}" type="slidenum">
              <a:rPr lang="en-GB" smtClean="0"/>
              <a:t>‹#›</a:t>
            </a:fld>
            <a:endParaRPr lang="en-GB"/>
          </a:p>
        </p:txBody>
      </p:sp>
    </p:spTree>
    <p:custDataLst>
      <p:tags r:id="rId2"/>
    </p:custDataLst>
    <p:extLst>
      <p:ext uri="{BB962C8B-B14F-4D97-AF65-F5344CB8AC3E}">
        <p14:creationId xmlns:p14="http://schemas.microsoft.com/office/powerpoint/2010/main" val="3942796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6530BAF-98FE-485F-9DA8-6ED07EF3E001}" type="datetimeFigureOut">
              <a:rPr lang="en-GB" smtClean="0"/>
              <a:t>12/09/2016</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681A22EF-82B1-4F78-B094-131B2FCE5A3B}" type="slidenum">
              <a:rPr lang="en-GB" smtClean="0"/>
              <a:t>‹#›</a:t>
            </a:fld>
            <a:endParaRPr lang="en-GB"/>
          </a:p>
        </p:txBody>
      </p:sp>
    </p:spTree>
    <p:extLst>
      <p:ext uri="{BB962C8B-B14F-4D97-AF65-F5344CB8AC3E}">
        <p14:creationId xmlns:p14="http://schemas.microsoft.com/office/powerpoint/2010/main" val="275497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1</a:t>
            </a:fld>
            <a:endParaRPr lang="en-GB"/>
          </a:p>
        </p:txBody>
      </p:sp>
    </p:spTree>
    <p:extLst>
      <p:ext uri="{BB962C8B-B14F-4D97-AF65-F5344CB8AC3E}">
        <p14:creationId xmlns:p14="http://schemas.microsoft.com/office/powerpoint/2010/main" val="2482638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Overall satisfaction, as measured by the Student Experience Questionnaire, is higher among males in Applied Social Studies, and among females in Computing, despite these schools having lower intake of these genders. Engineering and Nursing show even levels of satisfaction across genders.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Achievement rates (the proportion of students receiving an award or progressing to the next stage) are higher among females in Nursing and Applied Social Studies. Despite the gap in the proportion of male and female entrants, female achievement is also higher in Engineering. In 2014/15 Computing was the only subject in which males outperformed females, albeit by only 2 percentage points.</a:t>
            </a:r>
          </a:p>
          <a:p>
            <a:endParaRPr lang="en-GB" dirty="0" smtClean="0"/>
          </a:p>
          <a:p>
            <a:r>
              <a:rPr lang="en-GB" u="sng" dirty="0" smtClean="0"/>
              <a:t>Data sources</a:t>
            </a:r>
            <a:endParaRPr lang="en-GB" dirty="0" smtClean="0"/>
          </a:p>
          <a:p>
            <a:pPr marL="171450" indent="-171450">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2014-15 SEQ Report 1 (overall satisfaction)</a:t>
            </a:r>
            <a:r>
              <a:rPr lang="en-GB" dirty="0" smtClean="0"/>
              <a:t> – “</a:t>
            </a:r>
            <a:r>
              <a:rPr lang="en-GB" sz="1200" b="0" i="0" u="none" strike="noStrike" kern="1200" dirty="0" smtClean="0">
                <a:solidFill>
                  <a:schemeClr val="tx1"/>
                </a:solidFill>
                <a:effectLst/>
                <a:latin typeface="+mn-lt"/>
                <a:ea typeface="+mn-ea"/>
                <a:cs typeface="+mn-cs"/>
              </a:rPr>
              <a:t>Overall, I was satisfied with the quality of my course” (% agree); all stages.</a:t>
            </a:r>
          </a:p>
          <a:p>
            <a:pPr marL="171450" indent="-171450">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2014-15 SARs Full-Time UG</a:t>
            </a:r>
            <a:r>
              <a:rPr lang="en-GB" dirty="0" smtClean="0"/>
              <a:t> - </a:t>
            </a:r>
            <a:r>
              <a:rPr lang="en-GB" sz="1200" b="0" i="0" u="none" strike="noStrike" kern="1200" dirty="0" smtClean="0">
                <a:solidFill>
                  <a:schemeClr val="tx1"/>
                </a:solidFill>
                <a:effectLst/>
                <a:latin typeface="+mn-lt"/>
                <a:ea typeface="+mn-ea"/>
                <a:cs typeface="+mn-cs"/>
              </a:rPr>
              <a:t>Overall success rate.</a:t>
            </a:r>
          </a:p>
        </p:txBody>
      </p:sp>
      <p:sp>
        <p:nvSpPr>
          <p:cNvPr id="4" name="Slide Number Placeholder 3"/>
          <p:cNvSpPr>
            <a:spLocks noGrp="1"/>
          </p:cNvSpPr>
          <p:nvPr>
            <p:ph type="sldNum" sz="quarter" idx="10"/>
          </p:nvPr>
        </p:nvSpPr>
        <p:spPr/>
        <p:txBody>
          <a:bodyPr/>
          <a:lstStyle/>
          <a:p>
            <a:fld id="{681A22EF-82B1-4F78-B094-131B2FCE5A3B}" type="slidenum">
              <a:rPr lang="en-GB" smtClean="0"/>
              <a:t>10</a:t>
            </a:fld>
            <a:endParaRPr lang="en-GB"/>
          </a:p>
        </p:txBody>
      </p:sp>
    </p:spTree>
    <p:extLst>
      <p:ext uri="{BB962C8B-B14F-4D97-AF65-F5344CB8AC3E}">
        <p14:creationId xmlns:p14="http://schemas.microsoft.com/office/powerpoint/2010/main" val="133248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proportion of males and females achieving a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/2:1 is variable, with a higher percentage of females often achieving these classifications in Computing, and a higher percentage of males in Applied Social Sciences. Important</a:t>
            </a:r>
            <a:r>
              <a:rPr lang="en-GB" sz="1200" kern="1200" baseline="0" dirty="0" smtClean="0">
                <a:solidFill>
                  <a:schemeClr val="tx1"/>
                </a:solidFill>
                <a:effectLst/>
                <a:latin typeface="+mn-lt"/>
                <a:ea typeface="+mn-ea"/>
                <a:cs typeface="+mn-cs"/>
              </a:rPr>
              <a:t> to note that some of these schools have low numbers of male/female graduating Honours students and therefore proportions are easily skewed by one or two students.</a:t>
            </a:r>
          </a:p>
          <a:p>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Despite differences in the schools' gender composition, male and female alumni from Nursing, Applied Social Studies and Engineering show similar patterns in the last three years in terms of their onward destinations. A</a:t>
            </a:r>
            <a:r>
              <a:rPr lang="en-GB" sz="1200" kern="1200" baseline="0" dirty="0" smtClean="0">
                <a:solidFill>
                  <a:schemeClr val="tx1"/>
                </a:solidFill>
                <a:effectLst/>
                <a:latin typeface="+mn-lt"/>
                <a:ea typeface="+mn-ea"/>
                <a:cs typeface="+mn-cs"/>
              </a:rPr>
              <a:t> higher proportion of m</a:t>
            </a:r>
            <a:r>
              <a:rPr lang="en-GB" sz="1200" kern="1200" dirty="0" smtClean="0">
                <a:solidFill>
                  <a:schemeClr val="tx1"/>
                </a:solidFill>
                <a:effectLst/>
                <a:latin typeface="+mn-lt"/>
                <a:ea typeface="+mn-ea"/>
                <a:cs typeface="+mn-cs"/>
              </a:rPr>
              <a:t>ale</a:t>
            </a:r>
            <a:r>
              <a:rPr lang="en-GB" sz="1200" kern="1200" baseline="0" dirty="0" smtClean="0">
                <a:solidFill>
                  <a:schemeClr val="tx1"/>
                </a:solidFill>
                <a:effectLst/>
                <a:latin typeface="+mn-lt"/>
                <a:ea typeface="+mn-ea"/>
                <a:cs typeface="+mn-cs"/>
              </a:rPr>
              <a:t> respondents who had completed Computing degrees were in employment or further education, although the previous two surveys found a trend in the opposite direction.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baseline="0" dirty="0" smtClean="0">
                <a:solidFill>
                  <a:schemeClr val="tx1"/>
                </a:solidFill>
                <a:effectLst/>
                <a:latin typeface="+mn-lt"/>
                <a:ea typeface="+mn-ea"/>
                <a:cs typeface="+mn-cs"/>
              </a:rPr>
              <a:t>Data 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smtClean="0">
                <a:solidFill>
                  <a:schemeClr val="tx1"/>
                </a:solidFill>
                <a:effectLst/>
                <a:latin typeface="+mn-lt"/>
                <a:ea typeface="+mn-ea"/>
                <a:cs typeface="+mn-cs"/>
              </a:rPr>
              <a:t>2014-15 1st/2:1 Achievement</a:t>
            </a:r>
            <a:r>
              <a:rPr lang="en-GB" sz="1200" b="0" i="0" u="none" strike="noStrike" kern="1200" baseline="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2014-15 Honours Classifications for EDAG</a:t>
            </a:r>
            <a:r>
              <a:rPr lang="en-GB"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smtClean="0">
                <a:solidFill>
                  <a:schemeClr val="tx1"/>
                </a:solidFill>
                <a:effectLst/>
                <a:latin typeface="+mn-lt"/>
                <a:ea typeface="+mn-ea"/>
                <a:cs typeface="+mn-cs"/>
              </a:rPr>
              <a:t>Destinations of Leavers (year of leaving 2013/14)</a:t>
            </a:r>
            <a:r>
              <a:rPr lang="en-GB" dirty="0" smtClean="0"/>
              <a:t> - </a:t>
            </a:r>
            <a:r>
              <a:rPr lang="en-GB" sz="1200" b="0" i="0" u="none" strike="noStrike" kern="1200" dirty="0" smtClean="0">
                <a:solidFill>
                  <a:schemeClr val="tx1"/>
                </a:solidFill>
                <a:effectLst/>
                <a:latin typeface="+mn-lt"/>
                <a:ea typeface="+mn-ea"/>
                <a:cs typeface="+mn-cs"/>
              </a:rPr>
              <a:t>Graduate Employment Destinations Survey 2011_12 2012_13 and 2013_14</a:t>
            </a:r>
            <a:r>
              <a:rPr lang="en-GB" dirty="0" smtClean="0"/>
              <a:t> (</a:t>
            </a:r>
            <a:r>
              <a:rPr lang="en-GB" sz="1200" b="0" i="0" u="none" strike="noStrike" kern="1200" dirty="0" smtClean="0">
                <a:solidFill>
                  <a:schemeClr val="tx1"/>
                </a:solidFill>
                <a:effectLst/>
                <a:latin typeface="+mn-lt"/>
                <a:ea typeface="+mn-ea"/>
                <a:cs typeface="+mn-cs"/>
              </a:rPr>
              <a:t>Worksheet: HESA Employment Indicator), FT &amp; PT combined,</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First Degree,</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UK domiciled.</a:t>
            </a:r>
            <a:r>
              <a:rPr lang="en-GB" dirty="0" smtClean="0"/>
              <a:t> </a:t>
            </a:r>
            <a:endParaRPr lang="en-GB" b="0" dirty="0"/>
          </a:p>
        </p:txBody>
      </p:sp>
      <p:sp>
        <p:nvSpPr>
          <p:cNvPr id="4" name="Slide Number Placeholder 3"/>
          <p:cNvSpPr>
            <a:spLocks noGrp="1"/>
          </p:cNvSpPr>
          <p:nvPr>
            <p:ph type="sldNum" sz="quarter" idx="10"/>
          </p:nvPr>
        </p:nvSpPr>
        <p:spPr/>
        <p:txBody>
          <a:bodyPr/>
          <a:lstStyle/>
          <a:p>
            <a:fld id="{681A22EF-82B1-4F78-B094-131B2FCE5A3B}" type="slidenum">
              <a:rPr lang="en-GB" smtClean="0"/>
              <a:t>11</a:t>
            </a:fld>
            <a:endParaRPr lang="en-GB"/>
          </a:p>
        </p:txBody>
      </p:sp>
    </p:spTree>
    <p:extLst>
      <p:ext uri="{BB962C8B-B14F-4D97-AF65-F5344CB8AC3E}">
        <p14:creationId xmlns:p14="http://schemas.microsoft.com/office/powerpoint/2010/main" val="250034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857250"/>
            <a:ext cx="5422900" cy="3051175"/>
          </a:xfrm>
        </p:spPr>
      </p:sp>
      <p:sp>
        <p:nvSpPr>
          <p:cNvPr id="3" name="Notes Placeholder 2"/>
          <p:cNvSpPr>
            <a:spLocks noGrp="1"/>
          </p:cNvSpPr>
          <p:nvPr>
            <p:ph type="body" idx="1"/>
          </p:nvPr>
        </p:nvSpPr>
        <p:spPr>
          <a:xfrm>
            <a:off x="666909" y="4151144"/>
            <a:ext cx="5335270" cy="5316706"/>
          </a:xfrm>
        </p:spPr>
        <p:txBody>
          <a:bodyPr/>
          <a:lstStyle/>
          <a:p>
            <a:r>
              <a:rPr lang="en-GB" dirty="0" smtClean="0"/>
              <a:t>Based on Ruth’s findings it was clear that the gender</a:t>
            </a:r>
            <a:r>
              <a:rPr lang="en-GB" baseline="0" dirty="0" smtClean="0"/>
              <a:t> imbalance is present at the point of application. </a:t>
            </a:r>
          </a:p>
          <a:p>
            <a:r>
              <a:rPr lang="en-GB" baseline="0" dirty="0" smtClean="0"/>
              <a:t>-&gt; girls not applying</a:t>
            </a:r>
            <a:r>
              <a:rPr lang="en-GB" dirty="0" smtClean="0"/>
              <a:t> to Engineering and Computing courses and</a:t>
            </a:r>
            <a:r>
              <a:rPr lang="en-GB" baseline="0" dirty="0" smtClean="0"/>
              <a:t> </a:t>
            </a:r>
            <a:r>
              <a:rPr lang="en-GB" dirty="0" smtClean="0"/>
              <a:t>boys not applying to Nursing and Midwifery courses</a:t>
            </a:r>
            <a:r>
              <a:rPr lang="en-GB" baseline="0" dirty="0" smtClean="0"/>
              <a:t> -&gt; Identified a need to further investigate the issues along the pipeline to better understand when and why the gender imbalance emerges and what could be done to influence the choices</a:t>
            </a:r>
            <a:endParaRPr lang="en-GB" dirty="0" smtClean="0"/>
          </a:p>
          <a:p>
            <a:endParaRPr lang="en-GB" dirty="0" smtClean="0"/>
          </a:p>
          <a:p>
            <a:r>
              <a:rPr lang="en-GB" baseline="0" dirty="0" smtClean="0"/>
              <a:t>Organised 8 focus groups.</a:t>
            </a:r>
            <a:r>
              <a:rPr lang="en-GB" dirty="0" smtClean="0"/>
              <a:t> </a:t>
            </a:r>
            <a:r>
              <a:rPr lang="en-GB" baseline="0" dirty="0" smtClean="0"/>
              <a:t>The main aim to explore three areas. </a:t>
            </a:r>
          </a:p>
          <a:p>
            <a:pPr marL="171450" indent="-171450">
              <a:buFontTx/>
              <a:buChar char="-"/>
            </a:pPr>
            <a:r>
              <a:rPr lang="en-GB" baseline="0" dirty="0" smtClean="0"/>
              <a:t>What factors influence the subject and career choices in female and male dominated subject areas. Who are the key influencers? What are the barriers when the pupils make their choices? </a:t>
            </a:r>
          </a:p>
          <a:p>
            <a:pPr marL="171450" indent="-171450">
              <a:buFontTx/>
              <a:buChar char="-"/>
            </a:pPr>
            <a:r>
              <a:rPr lang="en-GB" baseline="0" dirty="0" smtClean="0"/>
              <a:t>What are the key stages along the learner journey. When does the gender imbalance emerge? When would be the best time for interventions?</a:t>
            </a:r>
          </a:p>
          <a:p>
            <a:pPr marL="171450" indent="-171450">
              <a:buFontTx/>
              <a:buChar char="-"/>
            </a:pPr>
            <a:r>
              <a:rPr lang="en-GB" baseline="0" dirty="0" smtClean="0"/>
              <a:t>What kind of support or activities would provide the maximum impact. What is already done? What has been successful? What could be done in future?</a:t>
            </a:r>
            <a:endParaRPr lang="en-GB" dirty="0" smtClean="0"/>
          </a:p>
          <a:p>
            <a:endParaRPr lang="en-GB" dirty="0" smtClean="0"/>
          </a:p>
          <a:p>
            <a:r>
              <a:rPr lang="en-GB" dirty="0" smtClean="0"/>
              <a:t>Delivered</a:t>
            </a:r>
            <a:r>
              <a:rPr lang="en-GB" baseline="0" dirty="0" smtClean="0"/>
              <a:t> focus groups with S1-S6 pupils attending our partner schools.</a:t>
            </a:r>
            <a:r>
              <a:rPr lang="en-GB" dirty="0" smtClean="0"/>
              <a:t> I</a:t>
            </a:r>
            <a:r>
              <a:rPr lang="en-GB" baseline="0" dirty="0" smtClean="0"/>
              <a:t>n one focus group two currents students attending, one female student form Engineering and one from Computing. </a:t>
            </a:r>
          </a:p>
          <a:p>
            <a:pPr marL="171450" indent="-171450">
              <a:buFontTx/>
              <a:buChar char="-"/>
            </a:pPr>
            <a:r>
              <a:rPr lang="en-GB" dirty="0" smtClean="0"/>
              <a:t>In</a:t>
            </a:r>
            <a:r>
              <a:rPr lang="en-GB" baseline="0" dirty="0" smtClean="0"/>
              <a:t> the first 4 focus groups explored gender stereotypes in relation to career choice. </a:t>
            </a:r>
          </a:p>
          <a:p>
            <a:pPr marL="171450" indent="-171450">
              <a:buFontTx/>
              <a:buChar char="-"/>
            </a:pPr>
            <a:r>
              <a:rPr lang="en-GB" dirty="0" smtClean="0"/>
              <a:t>Based </a:t>
            </a:r>
            <a:r>
              <a:rPr lang="en-GB" dirty="0"/>
              <a:t>on the first focus </a:t>
            </a:r>
            <a:r>
              <a:rPr lang="en-GB" dirty="0" smtClean="0"/>
              <a:t>groups identified </a:t>
            </a:r>
            <a:r>
              <a:rPr lang="en-GB" dirty="0"/>
              <a:t>subject choice </a:t>
            </a:r>
            <a:r>
              <a:rPr lang="en-GB" dirty="0" smtClean="0"/>
              <a:t>as </a:t>
            </a:r>
            <a:r>
              <a:rPr lang="en-GB" dirty="0"/>
              <a:t>a key stage where gender imbalance first </a:t>
            </a:r>
            <a:r>
              <a:rPr lang="en-GB" dirty="0" smtClean="0"/>
              <a:t>emerges</a:t>
            </a:r>
            <a:r>
              <a:rPr lang="en-GB" baseline="0" dirty="0" smtClean="0"/>
              <a:t> -&gt; </a:t>
            </a:r>
            <a:r>
              <a:rPr lang="en-GB" dirty="0" smtClean="0"/>
              <a:t>Organised further 4 focus groups to specifically explore </a:t>
            </a:r>
            <a:r>
              <a:rPr lang="en-GB" dirty="0"/>
              <a:t>the influence of gender on subject </a:t>
            </a:r>
            <a:r>
              <a:rPr lang="en-GB" dirty="0" smtClean="0"/>
              <a:t>choice.</a:t>
            </a:r>
          </a:p>
          <a:p>
            <a:endParaRPr lang="en-GB" baseline="0" dirty="0"/>
          </a:p>
          <a:p>
            <a:r>
              <a:rPr lang="en-GB" baseline="0" dirty="0" smtClean="0"/>
              <a:t>In addition to the focus groups with pupils one focus group was organised with 15 teachers to explore the teachers’ views on what they consider to be the key influences impacting on subject choice.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12</a:t>
            </a:fld>
            <a:endParaRPr lang="en-GB" dirty="0"/>
          </a:p>
        </p:txBody>
      </p:sp>
    </p:spTree>
    <p:extLst>
      <p:ext uri="{BB962C8B-B14F-4D97-AF65-F5344CB8AC3E}">
        <p14:creationId xmlns:p14="http://schemas.microsoft.com/office/powerpoint/2010/main" val="1146754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857250"/>
            <a:ext cx="5422900" cy="3051175"/>
          </a:xfrm>
        </p:spPr>
      </p:sp>
      <p:sp>
        <p:nvSpPr>
          <p:cNvPr id="3" name="Notes Placeholder 2"/>
          <p:cNvSpPr>
            <a:spLocks noGrp="1"/>
          </p:cNvSpPr>
          <p:nvPr>
            <p:ph type="body" idx="1"/>
          </p:nvPr>
        </p:nvSpPr>
        <p:spPr>
          <a:xfrm>
            <a:off x="666909" y="4151144"/>
            <a:ext cx="5335270" cy="5316706"/>
          </a:xfrm>
        </p:spPr>
        <p:txBody>
          <a:bodyPr/>
          <a:lstStyle/>
          <a:p>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13</a:t>
            </a:fld>
            <a:endParaRPr lang="en-GB" dirty="0"/>
          </a:p>
        </p:txBody>
      </p:sp>
    </p:spTree>
    <p:extLst>
      <p:ext uri="{BB962C8B-B14F-4D97-AF65-F5344CB8AC3E}">
        <p14:creationId xmlns:p14="http://schemas.microsoft.com/office/powerpoint/2010/main" val="279820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76200"/>
            <a:ext cx="4932363" cy="2774950"/>
          </a:xfrm>
        </p:spPr>
      </p:sp>
      <p:sp>
        <p:nvSpPr>
          <p:cNvPr id="3" name="Notes Placeholder 2"/>
          <p:cNvSpPr>
            <a:spLocks noGrp="1"/>
          </p:cNvSpPr>
          <p:nvPr>
            <p:ph type="body" idx="1"/>
          </p:nvPr>
        </p:nvSpPr>
        <p:spPr>
          <a:xfrm>
            <a:off x="571659" y="2861880"/>
            <a:ext cx="5335270" cy="689172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Based</a:t>
            </a:r>
            <a:r>
              <a:rPr lang="en-GB" baseline="0" dirty="0" smtClean="0"/>
              <a:t> on the focus group findings -&gt; identified subject choice as a key stage where the gender imbalance first emerges. -&gt; The pupils see girls choosing different subjects to boys. In the class rooms they</a:t>
            </a:r>
            <a:r>
              <a:rPr lang="en-GB" dirty="0" smtClean="0"/>
              <a:t> can see</a:t>
            </a:r>
            <a:r>
              <a:rPr lang="en-GB" baseline="0" dirty="0" smtClean="0"/>
              <a:t> a clear majority of one gender. They start to feel the pressure to choose subjects which are considered more suitable for their own gender.</a:t>
            </a:r>
          </a:p>
          <a:p>
            <a:endParaRPr lang="en-GB" dirty="0" smtClean="0"/>
          </a:p>
          <a:p>
            <a:r>
              <a:rPr lang="en-GB" baseline="0" dirty="0" smtClean="0"/>
              <a:t>It seemed that traditional views of gender and clear distinctions between male and female roles still prevail amongst pupils -&gt; Nurturing and caring roles more suitable to females and the technical and “messy” engineering jobs more suited for men. </a:t>
            </a:r>
          </a:p>
          <a:p>
            <a:endParaRPr lang="en-GB" baseline="0" dirty="0" smtClean="0"/>
          </a:p>
          <a:p>
            <a:r>
              <a:rPr lang="en-GB" baseline="0" dirty="0" smtClean="0"/>
              <a:t>However, when asked why Nursing is more suitable for girls or Engineering for boys the pupils found it hard to explain the reasons why this is the case -&gt; Gender stereotyping occurred in unconscious level rather than conscious level. In the conscious level they seemed to think that everybody is equally capable to study the subjects or work in these professions but in the unconscious level they still considered specific school subjects or careers more suited to one gender. </a:t>
            </a:r>
          </a:p>
          <a:p>
            <a:endParaRPr lang="en-GB" baseline="0" dirty="0" smtClean="0"/>
          </a:p>
          <a:p>
            <a:r>
              <a:rPr lang="en-GB" baseline="0" dirty="0" smtClean="0"/>
              <a:t>The perceptions of different careers were based on what they see around them at home, in school or when they encounter people working in different professions. They mainly see female nurses -&gt; they think that Nursing is for women or they mainly see male joiners -&gt; those jobs are for men. </a:t>
            </a:r>
            <a:endParaRPr lang="en-GB" dirty="0" smtClean="0"/>
          </a:p>
          <a:p>
            <a:endParaRPr lang="en-GB" dirty="0" smtClean="0"/>
          </a:p>
          <a:p>
            <a:r>
              <a:rPr lang="en-GB" dirty="0" smtClean="0"/>
              <a:t>In terms of influencers </a:t>
            </a:r>
            <a:r>
              <a:rPr lang="en-GB" baseline="0" dirty="0" smtClean="0"/>
              <a:t>identified two key influencers. </a:t>
            </a:r>
          </a:p>
          <a:p>
            <a:pPr marL="171450" indent="-171450">
              <a:buFontTx/>
              <a:buChar char="-"/>
            </a:pPr>
            <a:r>
              <a:rPr lang="en-GB" dirty="0" smtClean="0"/>
              <a:t>Family member</a:t>
            </a:r>
            <a:r>
              <a:rPr lang="en-GB" baseline="0" dirty="0" smtClean="0"/>
              <a:t>s influence significantly pupils’ subject and career choices -&gt;</a:t>
            </a:r>
            <a:r>
              <a:rPr lang="en-GB" dirty="0" smtClean="0"/>
              <a:t> decisions based on what</a:t>
            </a:r>
            <a:r>
              <a:rPr lang="en-GB" baseline="0" dirty="0" smtClean="0"/>
              <a:t> they see and hear at home </a:t>
            </a:r>
            <a:r>
              <a:rPr lang="en-GB" dirty="0"/>
              <a:t>and advise and encouragement </a:t>
            </a:r>
            <a:r>
              <a:rPr lang="en-GB" dirty="0" smtClean="0"/>
              <a:t>from </a:t>
            </a:r>
            <a:r>
              <a:rPr lang="en-GB" baseline="0" dirty="0" smtClean="0"/>
              <a:t>parents, siblings and grandparents influence</a:t>
            </a:r>
            <a:r>
              <a:rPr lang="en-GB" dirty="0" smtClean="0"/>
              <a:t> </a:t>
            </a:r>
            <a:r>
              <a:rPr lang="en-GB" baseline="0" dirty="0" smtClean="0"/>
              <a:t>pupils’ choices. If a pupil chooses a non-traditional subject area -&gt;</a:t>
            </a:r>
            <a:r>
              <a:rPr lang="en-GB" dirty="0" smtClean="0"/>
              <a:t> </a:t>
            </a:r>
            <a:r>
              <a:rPr lang="en-GB" baseline="0" dirty="0" smtClean="0"/>
              <a:t>mothers encouraging their sons into health care professions, fathers encouraging their daughters into engineering</a:t>
            </a:r>
          </a:p>
          <a:p>
            <a:pPr marL="171450" indent="-171450">
              <a:buFontTx/>
              <a:buChar char="-"/>
            </a:pPr>
            <a:r>
              <a:rPr lang="en-GB" baseline="0" dirty="0" smtClean="0"/>
              <a:t>Peers influence the subject and career choice. Peer pressure and the strong desire to be part of the group steers pupils’ decisions towards traditional choices </a:t>
            </a:r>
            <a:r>
              <a:rPr lang="en-GB" dirty="0" smtClean="0"/>
              <a:t>-&gt; </a:t>
            </a:r>
            <a:r>
              <a:rPr lang="en-GB" baseline="0" dirty="0" smtClean="0"/>
              <a:t> girls choose “girls’ subjects” like Home Economics, Biology and English and boys choose “boys’ subjects” like PE, Physics and Computing. Few examples of comments. </a:t>
            </a:r>
            <a:r>
              <a:rPr lang="en-GB" dirty="0" smtClean="0"/>
              <a:t>-&gt; traditional roles of women in the kitchen and men working and how the pupils pressure each other to choose subjects that are more suited to their gender.</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81A22EF-82B1-4F78-B094-131B2FCE5A3B}" type="slidenum">
              <a:rPr lang="en-GB" smtClean="0"/>
              <a:t>14</a:t>
            </a:fld>
            <a:endParaRPr lang="en-GB"/>
          </a:p>
        </p:txBody>
      </p:sp>
    </p:spTree>
    <p:extLst>
      <p:ext uri="{BB962C8B-B14F-4D97-AF65-F5344CB8AC3E}">
        <p14:creationId xmlns:p14="http://schemas.microsoft.com/office/powerpoint/2010/main" val="127163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76200"/>
            <a:ext cx="4932363" cy="2774950"/>
          </a:xfrm>
        </p:spPr>
      </p:sp>
      <p:sp>
        <p:nvSpPr>
          <p:cNvPr id="3" name="Notes Placeholder 2"/>
          <p:cNvSpPr>
            <a:spLocks noGrp="1"/>
          </p:cNvSpPr>
          <p:nvPr>
            <p:ph type="body" idx="1"/>
          </p:nvPr>
        </p:nvSpPr>
        <p:spPr>
          <a:xfrm>
            <a:off x="571659" y="2861880"/>
            <a:ext cx="5335270" cy="689172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Based</a:t>
            </a:r>
            <a:r>
              <a:rPr lang="en-GB" baseline="0" dirty="0" smtClean="0"/>
              <a:t> on the focus group findings -&gt; identified subject choice as a key stage where the gender imbalance first emerges. -&gt; The pupils see girls choosing different subjects to boys. In the class rooms they</a:t>
            </a:r>
            <a:r>
              <a:rPr lang="en-GB" dirty="0" smtClean="0"/>
              <a:t> can see</a:t>
            </a:r>
            <a:r>
              <a:rPr lang="en-GB" baseline="0" dirty="0" smtClean="0"/>
              <a:t> a clear majority of one gender. They start to feel the pressure to choose subjects which are considered more suitable for their own gender.</a:t>
            </a:r>
          </a:p>
          <a:p>
            <a:endParaRPr lang="en-GB" dirty="0" smtClean="0"/>
          </a:p>
          <a:p>
            <a:r>
              <a:rPr lang="en-GB" baseline="0" dirty="0" smtClean="0"/>
              <a:t>It seemed that traditional views of gender and clear distinctions between male and female roles still prevail amongst pupils -&gt; Nurturing and caring roles more suitable to females and the technical and “messy” engineering jobs more suited for men. </a:t>
            </a:r>
          </a:p>
          <a:p>
            <a:endParaRPr lang="en-GB" baseline="0" dirty="0" smtClean="0"/>
          </a:p>
          <a:p>
            <a:r>
              <a:rPr lang="en-GB" baseline="0" dirty="0" smtClean="0"/>
              <a:t>However, when asked why Nursing is more suitable for girls or Engineering for boys the pupils found it hard to explain the reasons why this is the case -&gt; Gender stereotyping occurred in unconscious level rather than conscious level. In the conscious level they seemed to think that everybody is equally capable to study the subjects or work in these professions but in the unconscious level they still considered specific school subjects or careers more suited to one gender. </a:t>
            </a:r>
          </a:p>
          <a:p>
            <a:endParaRPr lang="en-GB" baseline="0" dirty="0" smtClean="0"/>
          </a:p>
          <a:p>
            <a:r>
              <a:rPr lang="en-GB" baseline="0" dirty="0" smtClean="0"/>
              <a:t>The perceptions of different careers were based on what they see around them at home, in school or when they encounter people working in different professions. They mainly see female nurses -&gt; they think that Nursing is for women or they mainly see male joiners -&gt; those jobs are for men. </a:t>
            </a:r>
            <a:endParaRPr lang="en-GB" dirty="0" smtClean="0"/>
          </a:p>
          <a:p>
            <a:endParaRPr lang="en-GB" dirty="0" smtClean="0"/>
          </a:p>
          <a:p>
            <a:r>
              <a:rPr lang="en-GB" dirty="0" smtClean="0"/>
              <a:t>In terms of influencers </a:t>
            </a:r>
            <a:r>
              <a:rPr lang="en-GB" baseline="0" dirty="0" smtClean="0"/>
              <a:t>identified two key influencers. </a:t>
            </a:r>
          </a:p>
          <a:p>
            <a:pPr marL="171450" indent="-171450">
              <a:buFontTx/>
              <a:buChar char="-"/>
            </a:pPr>
            <a:r>
              <a:rPr lang="en-GB" dirty="0" smtClean="0"/>
              <a:t>Family member</a:t>
            </a:r>
            <a:r>
              <a:rPr lang="en-GB" baseline="0" dirty="0" smtClean="0"/>
              <a:t>s influence significantly pupils’ subject and career choices -&gt;</a:t>
            </a:r>
            <a:r>
              <a:rPr lang="en-GB" dirty="0" smtClean="0"/>
              <a:t> decisions based on what</a:t>
            </a:r>
            <a:r>
              <a:rPr lang="en-GB" baseline="0" dirty="0" smtClean="0"/>
              <a:t> they see and hear at home </a:t>
            </a:r>
            <a:r>
              <a:rPr lang="en-GB" dirty="0"/>
              <a:t>and advise and encouragement </a:t>
            </a:r>
            <a:r>
              <a:rPr lang="en-GB" dirty="0" smtClean="0"/>
              <a:t>from </a:t>
            </a:r>
            <a:r>
              <a:rPr lang="en-GB" baseline="0" dirty="0" smtClean="0"/>
              <a:t>parents, siblings and grandparents influence</a:t>
            </a:r>
            <a:r>
              <a:rPr lang="en-GB" dirty="0" smtClean="0"/>
              <a:t> </a:t>
            </a:r>
            <a:r>
              <a:rPr lang="en-GB" baseline="0" dirty="0" smtClean="0"/>
              <a:t>pupils’ choices. If a pupil chooses a non-traditional subject area -&gt;</a:t>
            </a:r>
            <a:r>
              <a:rPr lang="en-GB" dirty="0" smtClean="0"/>
              <a:t> </a:t>
            </a:r>
            <a:r>
              <a:rPr lang="en-GB" baseline="0" dirty="0" smtClean="0"/>
              <a:t>mothers encouraging their sons into health care professions, fathers encouraging their daughters into engineering</a:t>
            </a:r>
          </a:p>
          <a:p>
            <a:pPr marL="171450" indent="-171450">
              <a:buFontTx/>
              <a:buChar char="-"/>
            </a:pPr>
            <a:r>
              <a:rPr lang="en-GB" baseline="0" dirty="0" smtClean="0"/>
              <a:t>Peers influence the subject and career choice. Peer pressure and the strong desire to be part of the group steers pupils’ decisions towards traditional choices </a:t>
            </a:r>
            <a:r>
              <a:rPr lang="en-GB" dirty="0" smtClean="0"/>
              <a:t>-&gt; </a:t>
            </a:r>
            <a:r>
              <a:rPr lang="en-GB" baseline="0" dirty="0" smtClean="0"/>
              <a:t> girls choose “girls’ subjects” like Home Economics, Biology and English and boys choose “boys’ subjects” like PE, Physics and Computing. Few examples of comments. </a:t>
            </a:r>
            <a:r>
              <a:rPr lang="en-GB" dirty="0" smtClean="0"/>
              <a:t>-&gt; traditional roles of women in the kitchen and men working and how the pupils pressure each other to choose subjects that are more suited to their gender.</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81A22EF-82B1-4F78-B094-131B2FCE5A3B}" type="slidenum">
              <a:rPr lang="en-GB" smtClean="0"/>
              <a:t>15</a:t>
            </a:fld>
            <a:endParaRPr lang="en-GB"/>
          </a:p>
        </p:txBody>
      </p:sp>
    </p:spTree>
    <p:extLst>
      <p:ext uri="{BB962C8B-B14F-4D97-AF65-F5344CB8AC3E}">
        <p14:creationId xmlns:p14="http://schemas.microsoft.com/office/powerpoint/2010/main" val="127163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857250"/>
            <a:ext cx="5422900" cy="3051175"/>
          </a:xfrm>
        </p:spPr>
      </p:sp>
      <p:sp>
        <p:nvSpPr>
          <p:cNvPr id="3" name="Notes Placeholder 2"/>
          <p:cNvSpPr>
            <a:spLocks noGrp="1"/>
          </p:cNvSpPr>
          <p:nvPr>
            <p:ph type="body" idx="1"/>
          </p:nvPr>
        </p:nvSpPr>
        <p:spPr>
          <a:xfrm>
            <a:off x="666909" y="4151144"/>
            <a:ext cx="5335270" cy="5316706"/>
          </a:xfrm>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16</a:t>
            </a:fld>
            <a:endParaRPr lang="en-GB" dirty="0"/>
          </a:p>
        </p:txBody>
      </p:sp>
    </p:spTree>
    <p:extLst>
      <p:ext uri="{BB962C8B-B14F-4D97-AF65-F5344CB8AC3E}">
        <p14:creationId xmlns:p14="http://schemas.microsoft.com/office/powerpoint/2010/main" val="97324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857250"/>
            <a:ext cx="5422900" cy="3051175"/>
          </a:xfrm>
        </p:spPr>
      </p:sp>
      <p:sp>
        <p:nvSpPr>
          <p:cNvPr id="3" name="Notes Placeholder 2"/>
          <p:cNvSpPr>
            <a:spLocks noGrp="1"/>
          </p:cNvSpPr>
          <p:nvPr>
            <p:ph type="body" idx="1"/>
          </p:nvPr>
        </p:nvSpPr>
        <p:spPr>
          <a:xfrm>
            <a:off x="666909" y="4151144"/>
            <a:ext cx="5335270" cy="5316706"/>
          </a:xfrm>
        </p:spPr>
        <p:txBody>
          <a:bodyPr/>
          <a:lstStyle/>
          <a:p>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17</a:t>
            </a:fld>
            <a:endParaRPr lang="en-GB" dirty="0"/>
          </a:p>
        </p:txBody>
      </p:sp>
    </p:spTree>
    <p:extLst>
      <p:ext uri="{BB962C8B-B14F-4D97-AF65-F5344CB8AC3E}">
        <p14:creationId xmlns:p14="http://schemas.microsoft.com/office/powerpoint/2010/main" val="310469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847725"/>
            <a:ext cx="5422900" cy="3051175"/>
          </a:xfrm>
        </p:spPr>
      </p:sp>
      <p:sp>
        <p:nvSpPr>
          <p:cNvPr id="3" name="Notes Placeholder 2"/>
          <p:cNvSpPr>
            <a:spLocks noGrp="1"/>
          </p:cNvSpPr>
          <p:nvPr>
            <p:ph type="body" idx="1"/>
          </p:nvPr>
        </p:nvSpPr>
        <p:spPr>
          <a:xfrm>
            <a:off x="571659" y="4073249"/>
            <a:ext cx="5335270" cy="5575576"/>
          </a:xfrm>
        </p:spPr>
        <p:txBody>
          <a:bodyPr/>
          <a:lstStyle/>
          <a:p>
            <a:r>
              <a:rPr lang="en-GB" dirty="0" smtClean="0"/>
              <a:t>Based on our findings –&gt; recommendations for activities and support to address the imbalance. </a:t>
            </a:r>
          </a:p>
          <a:p>
            <a:endParaRPr lang="en-GB" dirty="0" smtClean="0"/>
          </a:p>
          <a:p>
            <a:r>
              <a:rPr lang="en-GB" dirty="0" smtClean="0"/>
              <a:t>Start at an early age</a:t>
            </a:r>
            <a:r>
              <a:rPr lang="en-GB" baseline="0" dirty="0" smtClean="0"/>
              <a:t> prior to subject choice.</a:t>
            </a:r>
            <a:r>
              <a:rPr lang="en-GB" dirty="0" smtClean="0"/>
              <a:t> -&gt; </a:t>
            </a:r>
            <a:r>
              <a:rPr lang="en-GB" baseline="0" dirty="0" smtClean="0"/>
              <a:t>The interventions have a greater impact if </a:t>
            </a:r>
            <a:r>
              <a:rPr lang="en-GB" dirty="0" smtClean="0"/>
              <a:t>they</a:t>
            </a:r>
            <a:r>
              <a:rPr lang="en-GB" baseline="0" dirty="0" smtClean="0"/>
              <a:t> starts at an early age before the young people form fixed ideas of different subjects and professions.</a:t>
            </a:r>
          </a:p>
          <a:p>
            <a:endParaRPr lang="en-GB" baseline="0" dirty="0" smtClean="0"/>
          </a:p>
          <a:p>
            <a:r>
              <a:rPr lang="en-GB" dirty="0" smtClean="0"/>
              <a:t>S</a:t>
            </a:r>
            <a:r>
              <a:rPr lang="en-GB" baseline="0" dirty="0" smtClean="0"/>
              <a:t>hould influence the influencers. -&gt; Perceptions</a:t>
            </a:r>
            <a:r>
              <a:rPr lang="en-GB" dirty="0" smtClean="0"/>
              <a:t> formed through early socialisation processes and </a:t>
            </a:r>
            <a:r>
              <a:rPr lang="en-GB" baseline="0" dirty="0" smtClean="0"/>
              <a:t>to influence the young peoples’ choices you need to influence perceptions of the people who socialise with the young person. </a:t>
            </a:r>
          </a:p>
          <a:p>
            <a:endParaRPr lang="en-GB" baseline="0" dirty="0" smtClean="0"/>
          </a:p>
          <a:p>
            <a:r>
              <a:rPr lang="en-GB" baseline="0" dirty="0" smtClean="0"/>
              <a:t>Be sustained over longer period of time because -&gt; One-off interventions seem to have little impact on choices</a:t>
            </a:r>
            <a:r>
              <a:rPr lang="en-GB" dirty="0" smtClean="0"/>
              <a:t> -&gt; </a:t>
            </a:r>
            <a:r>
              <a:rPr lang="en-GB" baseline="0" dirty="0" smtClean="0"/>
              <a:t>should aim for a pipeline approach where we</a:t>
            </a:r>
            <a:r>
              <a:rPr lang="en-GB" dirty="0" smtClean="0"/>
              <a:t> deliver </a:t>
            </a:r>
            <a:r>
              <a:rPr lang="en-GB" baseline="0" dirty="0" smtClean="0"/>
              <a:t>multiple interventions over longer period of time.</a:t>
            </a:r>
          </a:p>
          <a:p>
            <a:endParaRPr lang="en-GB" baseline="0" dirty="0" smtClean="0"/>
          </a:p>
          <a:p>
            <a:r>
              <a:rPr lang="en-GB" baseline="0" dirty="0" smtClean="0"/>
              <a:t>Be embedded in the core activities ensuring that we take the gender aspect into account in everything we do. </a:t>
            </a:r>
          </a:p>
          <a:p>
            <a:endParaRPr lang="en-GB" baseline="0" dirty="0" smtClean="0"/>
          </a:p>
          <a:p>
            <a:r>
              <a:rPr lang="en-GB" baseline="0" dirty="0" smtClean="0"/>
              <a:t>Based on our recommendations: </a:t>
            </a:r>
          </a:p>
          <a:p>
            <a:pPr marL="171450" indent="-171450">
              <a:buFontTx/>
              <a:buChar char="-"/>
            </a:pPr>
            <a:r>
              <a:rPr lang="en-GB" baseline="0" dirty="0" smtClean="0"/>
              <a:t>Agreed with our partner schools to deliver sessions with S2 pupils prior to subject choice focusing on challenging gender stereotypes in relation to subject choice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Developing materials and piloting workshops with S4-S6 focusing on unconscious bias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Developing a resource pack for the teachers to use in PSE classes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Looking at our existing on campus activity and encouraging more balanced group through girls or boys only taster sessions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Using national days like Women into Engineering as a means of increasing visibility and encouraging activity and engagement</a:t>
            </a:r>
          </a:p>
          <a:p>
            <a:endParaRPr lang="en-GB" baseline="0" dirty="0" smtClean="0"/>
          </a:p>
        </p:txBody>
      </p:sp>
      <p:sp>
        <p:nvSpPr>
          <p:cNvPr id="4" name="Slide Number Placeholder 3"/>
          <p:cNvSpPr>
            <a:spLocks noGrp="1"/>
          </p:cNvSpPr>
          <p:nvPr>
            <p:ph type="sldNum" sz="quarter" idx="10"/>
          </p:nvPr>
        </p:nvSpPr>
        <p:spPr/>
        <p:txBody>
          <a:bodyPr/>
          <a:lstStyle/>
          <a:p>
            <a:fld id="{681A22EF-82B1-4F78-B094-131B2FCE5A3B}" type="slidenum">
              <a:rPr lang="en-GB" smtClean="0"/>
              <a:t>18</a:t>
            </a:fld>
            <a:endParaRPr lang="en-GB"/>
          </a:p>
        </p:txBody>
      </p:sp>
    </p:spTree>
    <p:extLst>
      <p:ext uri="{BB962C8B-B14F-4D97-AF65-F5344CB8AC3E}">
        <p14:creationId xmlns:p14="http://schemas.microsoft.com/office/powerpoint/2010/main" val="31847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Attitudes &amp; perceptions:</a:t>
            </a:r>
          </a:p>
          <a:p>
            <a:r>
              <a:rPr lang="en-GB" dirty="0" smtClean="0"/>
              <a:t>Formed early and</a:t>
            </a:r>
            <a:r>
              <a:rPr lang="en-GB" baseline="0" dirty="0" smtClean="0"/>
              <a:t> are formed as a result of early socialisation experiences</a:t>
            </a:r>
          </a:p>
          <a:p>
            <a:r>
              <a:rPr lang="en-GB" baseline="0" dirty="0" smtClean="0"/>
              <a:t>Study shows girls are less likely to be interested in a career in science and that interest in science appears to decline from age 11 (some studies suggest this is even earlier)</a:t>
            </a:r>
          </a:p>
          <a:p>
            <a:r>
              <a:rPr lang="en-GB" baseline="0" dirty="0" smtClean="0"/>
              <a:t>Relevance to their lives appears to be a key driver influencing whether girls are encouraged into sciences. Links to Physics appear more difficult for girls to identify and this lack of perceived  relevance can lead to a decline in interest.</a:t>
            </a:r>
          </a:p>
          <a:p>
            <a:r>
              <a:rPr lang="en-GB" baseline="0" dirty="0" smtClean="0"/>
              <a:t>Some STEM subjects are viewed as ‘male’ and perceptions of science are not consistent with girls’ constructions of being feminine</a:t>
            </a:r>
          </a:p>
          <a:p>
            <a:r>
              <a:rPr lang="en-GB" baseline="0" dirty="0" smtClean="0"/>
              <a:t>Girls also appear less confident in their abilities  with confidence levels decreasing as they get older</a:t>
            </a:r>
          </a:p>
          <a:p>
            <a:r>
              <a:rPr lang="en-GB" baseline="0" dirty="0" smtClean="0"/>
              <a:t>At the critical time of subject choice girls are lost to certain careers as choices made at this stage are based on attitudes and perceptions formed in earlier years</a:t>
            </a:r>
            <a:endParaRPr lang="en-GB" dirty="0" smtClean="0"/>
          </a:p>
          <a:p>
            <a:endParaRPr lang="en-GB" dirty="0" smtClean="0"/>
          </a:p>
          <a:p>
            <a:r>
              <a:rPr lang="en-GB" dirty="0" smtClean="0"/>
              <a:t>At</a:t>
            </a:r>
            <a:r>
              <a:rPr lang="en-GB" baseline="0" dirty="0" smtClean="0"/>
              <a:t> first subject choice stage (</a:t>
            </a:r>
            <a:r>
              <a:rPr lang="en-GB" baseline="0" dirty="0" err="1" smtClean="0"/>
              <a:t>SCQF</a:t>
            </a:r>
            <a:r>
              <a:rPr lang="en-GB" baseline="0" dirty="0" smtClean="0"/>
              <a:t> level 3-5) girls are under-represented in all areas of STEM and the gap widens at the next stage (</a:t>
            </a:r>
            <a:r>
              <a:rPr lang="en-GB" baseline="0" dirty="0" err="1" smtClean="0"/>
              <a:t>SCQF</a:t>
            </a:r>
            <a:r>
              <a:rPr lang="en-GB" baseline="0" dirty="0" smtClean="0"/>
              <a:t> level 6-7)</a:t>
            </a:r>
          </a:p>
          <a:p>
            <a:endParaRPr lang="en-GB" dirty="0" smtClean="0"/>
          </a:p>
          <a:p>
            <a:r>
              <a:rPr lang="en-GB" dirty="0" smtClean="0"/>
              <a:t>(Education Scotland Report/</a:t>
            </a:r>
            <a:r>
              <a:rPr lang="en-GB" dirty="0" err="1" smtClean="0"/>
              <a:t>SQA</a:t>
            </a:r>
            <a:r>
              <a:rPr lang="en-GB" dirty="0" smtClean="0"/>
              <a:t> 2014</a:t>
            </a:r>
            <a:r>
              <a:rPr lang="en-GB" baseline="0" dirty="0" smtClean="0"/>
              <a:t> stats</a:t>
            </a:r>
            <a:r>
              <a:rPr lang="en-GB" dirty="0" smtClean="0"/>
              <a:t>) In 2014, girls represented:</a:t>
            </a:r>
          </a:p>
          <a:p>
            <a:r>
              <a:rPr lang="en-GB" dirty="0" smtClean="0"/>
              <a:t>7% of entries for Higher in Technological Studies</a:t>
            </a:r>
          </a:p>
          <a:p>
            <a:r>
              <a:rPr lang="en-GB" dirty="0" smtClean="0"/>
              <a:t>20% of entries for Higher Computing</a:t>
            </a:r>
          </a:p>
          <a:p>
            <a:r>
              <a:rPr lang="en-GB" dirty="0" smtClean="0"/>
              <a:t>28% of entries for Higher Physics</a:t>
            </a:r>
          </a:p>
          <a:p>
            <a:endParaRPr lang="en-GB" baseline="0" dirty="0" smtClean="0"/>
          </a:p>
          <a:p>
            <a:r>
              <a:rPr lang="en-GB" baseline="0" dirty="0" smtClean="0"/>
              <a:t>Under-representation of boys in Biological science</a:t>
            </a:r>
          </a:p>
          <a:p>
            <a:r>
              <a:rPr lang="en-GB" baseline="0" dirty="0" smtClean="0"/>
              <a:t>36% of entries for Higher Biology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Gender balance levels</a:t>
            </a:r>
            <a:r>
              <a:rPr lang="en-GB" baseline="0" dirty="0" smtClean="0"/>
              <a:t> have remained largely static for the last 30 years</a:t>
            </a:r>
          </a:p>
          <a:p>
            <a:endParaRPr lang="en-GB" baseline="0" dirty="0" smtClean="0"/>
          </a:p>
          <a:p>
            <a:r>
              <a:rPr lang="en-GB" baseline="0" dirty="0" smtClean="0"/>
              <a:t>Higher Education (</a:t>
            </a:r>
            <a:r>
              <a:rPr lang="en-GB" baseline="0" dirty="0" err="1" smtClean="0"/>
              <a:t>HESA</a:t>
            </a:r>
            <a:r>
              <a:rPr lang="en-GB" baseline="0" dirty="0" smtClean="0"/>
              <a:t>) 2014 Scottish Undergrad figures:</a:t>
            </a:r>
          </a:p>
          <a:p>
            <a:r>
              <a:rPr lang="en-GB" baseline="0" dirty="0" smtClean="0"/>
              <a:t>Computer Studies – 18% women</a:t>
            </a:r>
          </a:p>
          <a:p>
            <a:r>
              <a:rPr lang="en-GB" baseline="0" dirty="0" smtClean="0"/>
              <a:t>Engineering – 16% women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75000"/>
                    <a:lumOff val="25000"/>
                  </a:schemeClr>
                </a:solidFill>
              </a:rPr>
              <a:t>73% of women graduates are lost from STEM (compared with 48% of male graduates)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75000"/>
                    <a:lumOff val="25000"/>
                  </a:schemeClr>
                </a:solidFill>
              </a:rPr>
              <a:t>July-Sept2014 – Quarterly Labour</a:t>
            </a:r>
            <a:r>
              <a:rPr lang="en-GB" baseline="0" dirty="0" smtClean="0">
                <a:solidFill>
                  <a:schemeClr val="tx1">
                    <a:lumMod val="75000"/>
                    <a:lumOff val="25000"/>
                  </a:schemeClr>
                </a:solidFill>
              </a:rPr>
              <a:t> Force Survey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75000"/>
                    <a:lumOff val="25000"/>
                  </a:schemeClr>
                </a:solidFill>
              </a:rPr>
              <a:t>Engineering – 5% women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lumMod val="75000"/>
                    <a:lumOff val="25000"/>
                  </a:schemeClr>
                </a:solidFill>
              </a:rPr>
              <a:t>ICT professionals – 22% women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lumMod val="75000"/>
                  <a:lumOff val="25000"/>
                </a:schemeClr>
              </a:solidFill>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19</a:t>
            </a:fld>
            <a:endParaRPr lang="en-GB"/>
          </a:p>
        </p:txBody>
      </p:sp>
    </p:spTree>
    <p:extLst>
      <p:ext uri="{BB962C8B-B14F-4D97-AF65-F5344CB8AC3E}">
        <p14:creationId xmlns:p14="http://schemas.microsoft.com/office/powerpoint/2010/main" val="124380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1A22EF-82B1-4F78-B094-131B2FCE5A3B}" type="slidenum">
              <a:rPr lang="en-GB" smtClean="0"/>
              <a:t>2</a:t>
            </a:fld>
            <a:endParaRPr lang="en-GB"/>
          </a:p>
        </p:txBody>
      </p:sp>
    </p:spTree>
    <p:extLst>
      <p:ext uri="{BB962C8B-B14F-4D97-AF65-F5344CB8AC3E}">
        <p14:creationId xmlns:p14="http://schemas.microsoft.com/office/powerpoint/2010/main" val="577549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A22EF-82B1-4F78-B094-131B2FCE5A3B}" type="slidenum">
              <a:rPr lang="en-GB" smtClean="0"/>
              <a:t>20</a:t>
            </a:fld>
            <a:endParaRPr lang="en-GB"/>
          </a:p>
        </p:txBody>
      </p:sp>
    </p:spTree>
    <p:extLst>
      <p:ext uri="{BB962C8B-B14F-4D97-AF65-F5344CB8AC3E}">
        <p14:creationId xmlns:p14="http://schemas.microsoft.com/office/powerpoint/2010/main" val="163455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We need to counter the influence of early culture and prejudice to better enable young people to make choices which are right for them in the long term.</a:t>
            </a:r>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3</a:t>
            </a:fld>
            <a:endParaRPr lang="en-GB"/>
          </a:p>
        </p:txBody>
      </p:sp>
    </p:spTree>
    <p:extLst>
      <p:ext uri="{BB962C8B-B14F-4D97-AF65-F5344CB8AC3E}">
        <p14:creationId xmlns:p14="http://schemas.microsoft.com/office/powerpoint/2010/main" val="81133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We need to counter the influence of early culture and prejudice to better enable young people to make choices which are right for them in the long term.</a:t>
            </a:r>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4</a:t>
            </a:fld>
            <a:endParaRPr lang="en-GB"/>
          </a:p>
        </p:txBody>
      </p:sp>
    </p:spTree>
    <p:extLst>
      <p:ext uri="{BB962C8B-B14F-4D97-AF65-F5344CB8AC3E}">
        <p14:creationId xmlns:p14="http://schemas.microsoft.com/office/powerpoint/2010/main" val="67310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E2082A3-8CC1-4904-8E90-CA7D2E69BEB4}" type="slidenum">
              <a:rPr lang="en-US" altLang="en-US"/>
              <a:pPr/>
              <a:t>5</a:t>
            </a:fld>
            <a:endParaRPr lang="en-US" altLang="en-US"/>
          </a:p>
        </p:txBody>
      </p:sp>
    </p:spTree>
    <p:extLst>
      <p:ext uri="{BB962C8B-B14F-4D97-AF65-F5344CB8AC3E}">
        <p14:creationId xmlns:p14="http://schemas.microsoft.com/office/powerpoint/2010/main" val="248395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RGU has a longstanding gender imbalance, with females comprising over 60% of its undergraduate population.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 analysis highlights a differentiated pattern across schools.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particular, more than 80% of Nursing and Midwifery and Applied Social Studies students are female, while more than 80% of Engineering and Computing Science and Digital Media students are male.</a:t>
            </a:r>
          </a:p>
          <a:p>
            <a:endParaRPr lang="en-GB" dirty="0" smtClean="0"/>
          </a:p>
          <a:p>
            <a:r>
              <a:rPr lang="en-GB" u="sng" dirty="0" smtClean="0"/>
              <a:t>Data source</a:t>
            </a:r>
          </a:p>
          <a:p>
            <a:r>
              <a:rPr lang="en-GB" sz="1200" b="0" i="0" u="none" strike="noStrike" kern="1200" dirty="0" smtClean="0">
                <a:solidFill>
                  <a:schemeClr val="tx1"/>
                </a:solidFill>
                <a:effectLst/>
                <a:latin typeface="+mn-lt"/>
                <a:ea typeface="+mn-ea"/>
                <a:cs typeface="+mn-cs"/>
              </a:rPr>
              <a:t>From 'EM-student no check for </a:t>
            </a:r>
            <a:r>
              <a:rPr lang="en-GB" sz="1200" b="0" i="0" u="none" strike="noStrike" kern="1200" dirty="0" err="1" smtClean="0">
                <a:solidFill>
                  <a:schemeClr val="tx1"/>
                </a:solidFill>
                <a:effectLst/>
                <a:latin typeface="+mn-lt"/>
                <a:ea typeface="+mn-ea"/>
                <a:cs typeface="+mn-cs"/>
              </a:rPr>
              <a:t>enr</a:t>
            </a:r>
            <a:r>
              <a:rPr lang="en-GB" sz="1200" b="0" i="0" u="none" strike="noStrike"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rPr>
              <a:t>mont</a:t>
            </a:r>
            <a:r>
              <a:rPr lang="en-GB" sz="1200" b="0" i="0" u="none" strike="noStrike" kern="1200" dirty="0" smtClean="0">
                <a:solidFill>
                  <a:schemeClr val="tx1"/>
                </a:solidFill>
                <a:effectLst/>
                <a:latin typeface="+mn-lt"/>
                <a:ea typeface="+mn-ea"/>
                <a:cs typeface="+mn-cs"/>
              </a:rPr>
              <a:t> 2 RW' - 2015/16 data</a:t>
            </a:r>
            <a:r>
              <a:rPr lang="en-GB" dirty="0" smtClean="0"/>
              <a:t> </a:t>
            </a:r>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6</a:t>
            </a:fld>
            <a:endParaRPr lang="en-GB"/>
          </a:p>
        </p:txBody>
      </p:sp>
    </p:spTree>
    <p:extLst>
      <p:ext uri="{BB962C8B-B14F-4D97-AF65-F5344CB8AC3E}">
        <p14:creationId xmlns:p14="http://schemas.microsoft.com/office/powerpoint/2010/main" val="51167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Further analysis highlights a differentiated pattern across schools.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particular, more than 80% of Nursing and Midwifery and Applied Social Studies students are female, while more than 80% of Engineering and Computing Science and Digital Media students are male.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we look in more detail</a:t>
            </a:r>
            <a:r>
              <a:rPr lang="en-GB" sz="1200" kern="1200" baseline="0" dirty="0" smtClean="0">
                <a:solidFill>
                  <a:schemeClr val="tx1"/>
                </a:solidFill>
                <a:effectLst/>
                <a:latin typeface="+mn-lt"/>
                <a:ea typeface="+mn-ea"/>
                <a:cs typeface="+mn-cs"/>
              </a:rPr>
              <a:t> at the populations in these subject areas, it’s clear that these patterns are persistent.</a:t>
            </a:r>
            <a:endParaRPr lang="en-GB" sz="1200" kern="1200" dirty="0" smtClean="0">
              <a:solidFill>
                <a:schemeClr val="tx1"/>
              </a:solidFill>
              <a:effectLst/>
              <a:latin typeface="+mn-lt"/>
              <a:ea typeface="+mn-ea"/>
              <a:cs typeface="+mn-cs"/>
            </a:endParaRPr>
          </a:p>
          <a:p>
            <a:endParaRPr lang="en-GB" dirty="0" smtClean="0"/>
          </a:p>
          <a:p>
            <a:r>
              <a:rPr lang="en-GB" u="sng" dirty="0" smtClean="0"/>
              <a:t>Data source</a:t>
            </a:r>
          </a:p>
          <a:p>
            <a:r>
              <a:rPr lang="en-GB" sz="1200" b="0" i="0" u="none" strike="noStrike" kern="1200" dirty="0" smtClean="0">
                <a:solidFill>
                  <a:schemeClr val="tx1"/>
                </a:solidFill>
                <a:effectLst/>
                <a:latin typeface="+mn-lt"/>
                <a:ea typeface="+mn-ea"/>
                <a:cs typeface="+mn-cs"/>
              </a:rPr>
              <a:t>From 'EM-student no check for </a:t>
            </a:r>
            <a:r>
              <a:rPr lang="en-GB" sz="1200" b="0" i="0" u="none" strike="noStrike" kern="1200" dirty="0" err="1" smtClean="0">
                <a:solidFill>
                  <a:schemeClr val="tx1"/>
                </a:solidFill>
                <a:effectLst/>
                <a:latin typeface="+mn-lt"/>
                <a:ea typeface="+mn-ea"/>
                <a:cs typeface="+mn-cs"/>
              </a:rPr>
              <a:t>enr</a:t>
            </a:r>
            <a:r>
              <a:rPr lang="en-GB" sz="1200" b="0" i="0" u="none" strike="noStrike"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rPr>
              <a:t>mont</a:t>
            </a:r>
            <a:r>
              <a:rPr lang="en-GB" sz="1200" b="0" i="0" u="none" strike="noStrike" kern="1200" dirty="0" smtClean="0">
                <a:solidFill>
                  <a:schemeClr val="tx1"/>
                </a:solidFill>
                <a:effectLst/>
                <a:latin typeface="+mn-lt"/>
                <a:ea typeface="+mn-ea"/>
                <a:cs typeface="+mn-cs"/>
              </a:rPr>
              <a:t> 2 RW' - 2015/16 data</a:t>
            </a:r>
            <a:r>
              <a:rPr lang="en-GB" dirty="0" smtClean="0"/>
              <a:t> </a:t>
            </a:r>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7</a:t>
            </a:fld>
            <a:endParaRPr lang="en-GB"/>
          </a:p>
        </p:txBody>
      </p:sp>
    </p:spTree>
    <p:extLst>
      <p:ext uri="{BB962C8B-B14F-4D97-AF65-F5344CB8AC3E}">
        <p14:creationId xmlns:p14="http://schemas.microsoft.com/office/powerpoint/2010/main" val="51167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gender imbalance</a:t>
            </a:r>
            <a:r>
              <a:rPr lang="en-GB" sz="1200" kern="1200" baseline="0" dirty="0" smtClean="0">
                <a:solidFill>
                  <a:schemeClr val="tx1"/>
                </a:solidFill>
                <a:effectLst/>
                <a:latin typeface="+mn-lt"/>
                <a:ea typeface="+mn-ea"/>
                <a:cs typeface="+mn-cs"/>
              </a:rPr>
              <a:t> at RGU is evident from application, with proportions of male and female applicants exactly echoing those of the student population.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 analysis highlights a differentiated pattern across schools.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particular, more than 80% of Nursing and Midwifery and Applied Social Studies students are female, while more than 80% of Engineering and Computing Science and Digital Media students are male.</a:t>
            </a:r>
          </a:p>
          <a:p>
            <a:endParaRPr lang="en-GB" dirty="0" smtClean="0"/>
          </a:p>
          <a:p>
            <a:r>
              <a:rPr lang="en-GB" u="sng" dirty="0" smtClean="0"/>
              <a:t>Data source</a:t>
            </a:r>
          </a:p>
          <a:p>
            <a:r>
              <a:rPr lang="en-GB" sz="1200" b="0" i="0" u="none" strike="noStrike" kern="1200" dirty="0" smtClean="0">
                <a:solidFill>
                  <a:schemeClr val="tx1"/>
                </a:solidFill>
                <a:effectLst/>
                <a:latin typeface="+mn-lt"/>
                <a:ea typeface="+mn-ea"/>
                <a:cs typeface="+mn-cs"/>
              </a:rPr>
              <a:t>From 'EM-student no check for </a:t>
            </a:r>
            <a:r>
              <a:rPr lang="en-GB" sz="1200" b="0" i="0" u="none" strike="noStrike" kern="1200" dirty="0" err="1" smtClean="0">
                <a:solidFill>
                  <a:schemeClr val="tx1"/>
                </a:solidFill>
                <a:effectLst/>
                <a:latin typeface="+mn-lt"/>
                <a:ea typeface="+mn-ea"/>
                <a:cs typeface="+mn-cs"/>
              </a:rPr>
              <a:t>enr</a:t>
            </a:r>
            <a:r>
              <a:rPr lang="en-GB" sz="1200" b="0" i="0" u="none" strike="noStrike"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rPr>
              <a:t>mont</a:t>
            </a:r>
            <a:r>
              <a:rPr lang="en-GB" sz="1200" b="0" i="0" u="none" strike="noStrike" kern="1200" dirty="0" smtClean="0">
                <a:solidFill>
                  <a:schemeClr val="tx1"/>
                </a:solidFill>
                <a:effectLst/>
                <a:latin typeface="+mn-lt"/>
                <a:ea typeface="+mn-ea"/>
                <a:cs typeface="+mn-cs"/>
              </a:rPr>
              <a:t> 2 RW' - 2015/16 data</a:t>
            </a:r>
            <a:r>
              <a:rPr lang="en-GB" dirty="0" smtClean="0"/>
              <a:t> </a:t>
            </a:r>
            <a:endParaRPr lang="en-GB" dirty="0"/>
          </a:p>
        </p:txBody>
      </p:sp>
      <p:sp>
        <p:nvSpPr>
          <p:cNvPr id="4" name="Slide Number Placeholder 3"/>
          <p:cNvSpPr>
            <a:spLocks noGrp="1"/>
          </p:cNvSpPr>
          <p:nvPr>
            <p:ph type="sldNum" sz="quarter" idx="10"/>
          </p:nvPr>
        </p:nvSpPr>
        <p:spPr/>
        <p:txBody>
          <a:bodyPr/>
          <a:lstStyle/>
          <a:p>
            <a:fld id="{681A22EF-82B1-4F78-B094-131B2FCE5A3B}" type="slidenum">
              <a:rPr lang="en-GB" smtClean="0"/>
              <a:t>8</a:t>
            </a:fld>
            <a:endParaRPr lang="en-GB"/>
          </a:p>
        </p:txBody>
      </p:sp>
    </p:spTree>
    <p:extLst>
      <p:ext uri="{BB962C8B-B14F-4D97-AF65-F5344CB8AC3E}">
        <p14:creationId xmlns:p14="http://schemas.microsoft.com/office/powerpoint/2010/main" val="51167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applicant population is very similar to the undergraduate population, with the percentage of female applicants consistently higher than the percentage of male applicants in Applied Social Studies and Nursing and Midwifery, and the percentage of male applicants heavily outweighing the percentage of female applicants in Computing and Engineering.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trend has been consistent over the last six years, with minor fluctuations from year to year.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Patterns identified at point of application are generally reflected at point of enrolment, although the gap has steadily widened in Engineering over the last three years, from 89% to 95% male entrants, despite the percentage of male applicants remaining stable.</a:t>
            </a:r>
          </a:p>
          <a:p>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Data</a:t>
            </a:r>
            <a:r>
              <a:rPr lang="en-GB" sz="1200" u="sng" kern="1200" baseline="0" dirty="0" smtClean="0">
                <a:solidFill>
                  <a:schemeClr val="tx1"/>
                </a:solidFill>
                <a:effectLst/>
                <a:latin typeface="+mn-lt"/>
                <a:ea typeface="+mn-ea"/>
                <a:cs typeface="+mn-cs"/>
              </a:rPr>
              <a:t> source</a:t>
            </a:r>
            <a:endParaRPr lang="en-GB" sz="1200" u="sng"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Applicants (NB not applications)</a:t>
            </a:r>
            <a:r>
              <a:rPr lang="en-GB" dirty="0" smtClean="0"/>
              <a:t> - </a:t>
            </a:r>
            <a:r>
              <a:rPr lang="en-GB" sz="1200" b="0" i="0" u="none" strike="noStrike" kern="1200" dirty="0" smtClean="0">
                <a:solidFill>
                  <a:schemeClr val="tx1"/>
                </a:solidFill>
                <a:effectLst/>
                <a:latin typeface="+mn-lt"/>
                <a:ea typeface="+mn-ea"/>
                <a:cs typeface="+mn-cs"/>
              </a:rPr>
              <a:t>WA Applicant Status 2016 -</a:t>
            </a:r>
            <a:r>
              <a:rPr lang="en-GB" dirty="0" smtClean="0"/>
              <a:t> </a:t>
            </a:r>
            <a:r>
              <a:rPr lang="en-GB" sz="1200" b="0" i="0" u="none" strike="noStrike" kern="1200" dirty="0" smtClean="0">
                <a:solidFill>
                  <a:schemeClr val="tx1"/>
                </a:solidFill>
                <a:effectLst/>
                <a:latin typeface="+mn-lt"/>
                <a:ea typeface="+mn-ea"/>
                <a:cs typeface="+mn-cs"/>
              </a:rPr>
              <a:t>Conditions kept: Course Code LIKE U%, Attend Code NOT IN (12,13,44,51,63,64) (not Erasmus, dormant, writing up, on sabbatical)</a:t>
            </a:r>
            <a:r>
              <a:rPr lang="en-GB" dirty="0" smtClean="0"/>
              <a:t> </a:t>
            </a:r>
            <a:r>
              <a:rPr lang="en-GB" sz="1200" b="0" i="0" u="none" strike="noStrike" kern="1200" dirty="0" smtClean="0">
                <a:solidFill>
                  <a:schemeClr val="tx1"/>
                </a:solidFill>
                <a:effectLst/>
                <a:latin typeface="+mn-lt"/>
                <a:ea typeface="+mn-ea"/>
                <a:cs typeface="+mn-cs"/>
              </a:rPr>
              <a:t>Data for 2015/16 entry.</a:t>
            </a:r>
            <a:endParaRPr lang="en-GB" b="0" dirty="0"/>
          </a:p>
        </p:txBody>
      </p:sp>
      <p:sp>
        <p:nvSpPr>
          <p:cNvPr id="4" name="Slide Number Placeholder 3"/>
          <p:cNvSpPr>
            <a:spLocks noGrp="1"/>
          </p:cNvSpPr>
          <p:nvPr>
            <p:ph type="sldNum" sz="quarter" idx="10"/>
          </p:nvPr>
        </p:nvSpPr>
        <p:spPr/>
        <p:txBody>
          <a:bodyPr/>
          <a:lstStyle/>
          <a:p>
            <a:fld id="{681A22EF-82B1-4F78-B094-131B2FCE5A3B}" type="slidenum">
              <a:rPr lang="en-GB" smtClean="0"/>
              <a:t>9</a:t>
            </a:fld>
            <a:endParaRPr lang="en-GB"/>
          </a:p>
        </p:txBody>
      </p:sp>
    </p:spTree>
    <p:extLst>
      <p:ext uri="{BB962C8B-B14F-4D97-AF65-F5344CB8AC3E}">
        <p14:creationId xmlns:p14="http://schemas.microsoft.com/office/powerpoint/2010/main" val="554256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t="7643" b="7273"/>
          <a:stretch/>
        </p:blipFill>
        <p:spPr>
          <a:xfrm>
            <a:off x="-152400" y="-48985"/>
            <a:ext cx="12353278" cy="6906986"/>
          </a:xfrm>
          <a:prstGeom prst="rect">
            <a:avLst/>
          </a:prstGeom>
        </p:spPr>
      </p:pic>
      <p:sp>
        <p:nvSpPr>
          <p:cNvPr id="2" name="Title 1"/>
          <p:cNvSpPr>
            <a:spLocks noGrp="1"/>
          </p:cNvSpPr>
          <p:nvPr>
            <p:ph type="ctrTitle" hasCustomPrompt="1"/>
          </p:nvPr>
        </p:nvSpPr>
        <p:spPr>
          <a:xfrm>
            <a:off x="561089" y="278613"/>
            <a:ext cx="11201400" cy="849086"/>
          </a:xfrm>
        </p:spPr>
        <p:txBody>
          <a:bodyPr anchor="ctr">
            <a:normAutofit/>
          </a:bodyPr>
          <a:lstStyle>
            <a:lvl1pPr algn="ctr">
              <a:defRPr sz="36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0" y="2641534"/>
            <a:ext cx="12192000" cy="559182"/>
          </a:xfrm>
        </p:spPr>
        <p:txBody>
          <a:bodyPr anchor="ct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51385" y="1367161"/>
            <a:ext cx="968560" cy="96856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08388" y="4110158"/>
            <a:ext cx="790676" cy="760395"/>
          </a:xfrm>
          <a:prstGeom prst="rect">
            <a:avLst/>
          </a:prstGeom>
        </p:spPr>
      </p:pic>
      <p:sp>
        <p:nvSpPr>
          <p:cNvPr id="12" name="Oval 11"/>
          <p:cNvSpPr/>
          <p:nvPr userDrawn="1"/>
        </p:nvSpPr>
        <p:spPr>
          <a:xfrm>
            <a:off x="1770970" y="3690257"/>
            <a:ext cx="1665514" cy="16655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66195" y="4110158"/>
            <a:ext cx="748030" cy="760395"/>
          </a:xfrm>
          <a:prstGeom prst="rect">
            <a:avLst/>
          </a:prstGeom>
        </p:spPr>
      </p:pic>
      <p:sp>
        <p:nvSpPr>
          <p:cNvPr id="14" name="Oval 13"/>
          <p:cNvSpPr/>
          <p:nvPr userDrawn="1"/>
        </p:nvSpPr>
        <p:spPr>
          <a:xfrm>
            <a:off x="5207454" y="3690257"/>
            <a:ext cx="1665514" cy="16655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26280" y="4110158"/>
            <a:ext cx="900829" cy="760395"/>
          </a:xfrm>
          <a:prstGeom prst="rect">
            <a:avLst/>
          </a:prstGeom>
        </p:spPr>
      </p:pic>
      <p:sp>
        <p:nvSpPr>
          <p:cNvPr id="16" name="Oval 15"/>
          <p:cNvSpPr/>
          <p:nvPr userDrawn="1"/>
        </p:nvSpPr>
        <p:spPr>
          <a:xfrm>
            <a:off x="8643938" y="3690257"/>
            <a:ext cx="1665514" cy="16655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335069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No Ic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49371" b="35387"/>
          <a:stretch/>
        </p:blipFill>
        <p:spPr>
          <a:xfrm>
            <a:off x="0" y="-13959"/>
            <a:ext cx="12192000" cy="1014098"/>
          </a:xfrm>
          <a:prstGeom prst="rect">
            <a:avLst/>
          </a:prstGeom>
        </p:spPr>
      </p:pic>
      <p:sp>
        <p:nvSpPr>
          <p:cNvPr id="2" name="Title 1"/>
          <p:cNvSpPr>
            <a:spLocks noGrp="1"/>
          </p:cNvSpPr>
          <p:nvPr>
            <p:ph type="title" hasCustomPrompt="1"/>
          </p:nvPr>
        </p:nvSpPr>
        <p:spPr>
          <a:xfrm>
            <a:off x="220717" y="-13959"/>
            <a:ext cx="11687504" cy="1014098"/>
          </a:xfrm>
        </p:spPr>
        <p:txBody>
          <a:bodyPr>
            <a:normAutofit/>
          </a:bodyPr>
          <a:lstStyle>
            <a:lvl1pPr marL="108000" algn="l">
              <a:defRPr sz="28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0716" y="1110922"/>
            <a:ext cx="11687503" cy="552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9" name="Straight Connector 8"/>
          <p:cNvCxnSpPr/>
          <p:nvPr userDrawn="1"/>
        </p:nvCxnSpPr>
        <p:spPr>
          <a:xfrm>
            <a:off x="220716" y="178676"/>
            <a:ext cx="0" cy="6201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2197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Assessm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49371" b="35387"/>
          <a:stretch/>
        </p:blipFill>
        <p:spPr>
          <a:xfrm>
            <a:off x="0" y="-13959"/>
            <a:ext cx="12192000" cy="1014098"/>
          </a:xfrm>
          <a:prstGeom prst="rect">
            <a:avLst/>
          </a:prstGeom>
        </p:spPr>
      </p:pic>
      <p:sp>
        <p:nvSpPr>
          <p:cNvPr id="2" name="Title 1"/>
          <p:cNvSpPr>
            <a:spLocks noGrp="1"/>
          </p:cNvSpPr>
          <p:nvPr>
            <p:ph type="title" hasCustomPrompt="1"/>
          </p:nvPr>
        </p:nvSpPr>
        <p:spPr>
          <a:xfrm>
            <a:off x="220717" y="-13959"/>
            <a:ext cx="11687504" cy="1014098"/>
          </a:xfrm>
        </p:spPr>
        <p:txBody>
          <a:bodyPr>
            <a:normAutofit/>
          </a:bodyPr>
          <a:lstStyle>
            <a:lvl1pPr marL="108000" algn="l">
              <a:defRPr sz="28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0716" y="1110922"/>
            <a:ext cx="11687503" cy="552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9" name="Straight Connector 8"/>
          <p:cNvCxnSpPr/>
          <p:nvPr userDrawn="1"/>
        </p:nvCxnSpPr>
        <p:spPr>
          <a:xfrm>
            <a:off x="220716" y="178676"/>
            <a:ext cx="0" cy="6201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38042" y="283776"/>
            <a:ext cx="367092" cy="353034"/>
          </a:xfrm>
          <a:prstGeom prst="rect">
            <a:avLst/>
          </a:prstGeom>
        </p:spPr>
      </p:pic>
      <p:sp>
        <p:nvSpPr>
          <p:cNvPr id="11" name="Oval 10"/>
          <p:cNvSpPr/>
          <p:nvPr userDrawn="1"/>
        </p:nvSpPr>
        <p:spPr>
          <a:xfrm>
            <a:off x="11134959" y="96523"/>
            <a:ext cx="773260" cy="7732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538983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Content Cours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49371" b="35387"/>
          <a:stretch/>
        </p:blipFill>
        <p:spPr>
          <a:xfrm>
            <a:off x="0" y="-13959"/>
            <a:ext cx="12192000" cy="1014098"/>
          </a:xfrm>
          <a:prstGeom prst="rect">
            <a:avLst/>
          </a:prstGeom>
        </p:spPr>
      </p:pic>
      <p:sp>
        <p:nvSpPr>
          <p:cNvPr id="2" name="Title 1"/>
          <p:cNvSpPr>
            <a:spLocks noGrp="1"/>
          </p:cNvSpPr>
          <p:nvPr>
            <p:ph type="title" hasCustomPrompt="1"/>
          </p:nvPr>
        </p:nvSpPr>
        <p:spPr>
          <a:xfrm>
            <a:off x="220717" y="-13959"/>
            <a:ext cx="11687504" cy="1014098"/>
          </a:xfrm>
        </p:spPr>
        <p:txBody>
          <a:bodyPr>
            <a:normAutofit/>
          </a:bodyPr>
          <a:lstStyle>
            <a:lvl1pPr marL="108000" algn="l">
              <a:defRPr sz="28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0716" y="1110922"/>
            <a:ext cx="11687503" cy="552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9" name="Straight Connector 8"/>
          <p:cNvCxnSpPr/>
          <p:nvPr userDrawn="1"/>
        </p:nvCxnSpPr>
        <p:spPr>
          <a:xfrm>
            <a:off x="220716" y="178676"/>
            <a:ext cx="0" cy="6201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7941" y="283776"/>
            <a:ext cx="347293" cy="353034"/>
          </a:xfrm>
          <a:prstGeom prst="rect">
            <a:avLst/>
          </a:prstGeom>
        </p:spPr>
      </p:pic>
      <p:sp>
        <p:nvSpPr>
          <p:cNvPr id="11" name="Oval 10"/>
          <p:cNvSpPr/>
          <p:nvPr userDrawn="1"/>
        </p:nvSpPr>
        <p:spPr>
          <a:xfrm>
            <a:off x="11134959" y="96523"/>
            <a:ext cx="773260" cy="7732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38973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Content Employabilit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49371" b="35387"/>
          <a:stretch/>
        </p:blipFill>
        <p:spPr>
          <a:xfrm>
            <a:off x="0" y="-13959"/>
            <a:ext cx="12192000" cy="1014098"/>
          </a:xfrm>
          <a:prstGeom prst="rect">
            <a:avLst/>
          </a:prstGeom>
        </p:spPr>
      </p:pic>
      <p:sp>
        <p:nvSpPr>
          <p:cNvPr id="2" name="Title 1"/>
          <p:cNvSpPr>
            <a:spLocks noGrp="1"/>
          </p:cNvSpPr>
          <p:nvPr>
            <p:ph type="title" hasCustomPrompt="1"/>
          </p:nvPr>
        </p:nvSpPr>
        <p:spPr>
          <a:xfrm>
            <a:off x="220717" y="-13959"/>
            <a:ext cx="11687504" cy="1014098"/>
          </a:xfrm>
        </p:spPr>
        <p:txBody>
          <a:bodyPr>
            <a:normAutofit/>
          </a:bodyPr>
          <a:lstStyle>
            <a:lvl1pPr marL="108000" algn="l">
              <a:defRPr sz="28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0716" y="1110922"/>
            <a:ext cx="11687503" cy="5521106"/>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userDrawn="1"/>
        </p:nvCxnSpPr>
        <p:spPr>
          <a:xfrm>
            <a:off x="220716" y="178676"/>
            <a:ext cx="0" cy="6201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38042" y="305361"/>
            <a:ext cx="367092" cy="309864"/>
          </a:xfrm>
          <a:prstGeom prst="rect">
            <a:avLst/>
          </a:prstGeom>
        </p:spPr>
      </p:pic>
      <p:sp>
        <p:nvSpPr>
          <p:cNvPr id="11" name="Oval 10"/>
          <p:cNvSpPr/>
          <p:nvPr userDrawn="1"/>
        </p:nvSpPr>
        <p:spPr>
          <a:xfrm>
            <a:off x="11134959" y="96523"/>
            <a:ext cx="773260" cy="7732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546813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7643" b="7273"/>
          <a:stretch/>
        </p:blipFill>
        <p:spPr>
          <a:xfrm>
            <a:off x="-152400" y="-48985"/>
            <a:ext cx="12353278" cy="6906986"/>
          </a:xfrm>
          <a:prstGeom prst="rect">
            <a:avLst/>
          </a:prstGeom>
        </p:spPr>
      </p:pic>
      <p:sp>
        <p:nvSpPr>
          <p:cNvPr id="2" name="Title 1"/>
          <p:cNvSpPr>
            <a:spLocks noGrp="1"/>
          </p:cNvSpPr>
          <p:nvPr>
            <p:ph type="title"/>
          </p:nvPr>
        </p:nvSpPr>
        <p:spPr>
          <a:xfrm>
            <a:off x="831850" y="2161681"/>
            <a:ext cx="10515600" cy="2852737"/>
          </a:xfrm>
        </p:spPr>
        <p:txBody>
          <a:bodyPr anchor="b"/>
          <a:lstStyle>
            <a:lvl1pPr>
              <a:defRPr sz="600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76240" y="5041406"/>
            <a:ext cx="105156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custDataLst>
      <p:tags r:id="rId1"/>
    </p:custDataLst>
    <p:extLst>
      <p:ext uri="{BB962C8B-B14F-4D97-AF65-F5344CB8AC3E}">
        <p14:creationId xmlns:p14="http://schemas.microsoft.com/office/powerpoint/2010/main" val="27187117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Subtitle">
    <p:bg>
      <p:bgPr>
        <a:solidFill>
          <a:srgbClr val="F8F8F8"/>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38747096"/>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074BA-B739-4F1D-84D9-4CA46EAD16D1}" type="datetimeFigureOut">
              <a:rPr lang="en-GB" smtClean="0"/>
              <a:t>12/09/2016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0A03A-670B-4849-9E8D-844D1B4C34DB}" type="slidenum">
              <a:rPr lang="en-GB" smtClean="0"/>
              <a:t>‹#›</a:t>
            </a:fld>
            <a:endParaRPr lang="en-GB"/>
          </a:p>
        </p:txBody>
      </p:sp>
    </p:spTree>
    <p:custDataLst>
      <p:tags r:id="rId9"/>
    </p:custDataLst>
    <p:extLst>
      <p:ext uri="{BB962C8B-B14F-4D97-AF65-F5344CB8AC3E}">
        <p14:creationId xmlns:p14="http://schemas.microsoft.com/office/powerpoint/2010/main" val="28434467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0" r:id="rId4"/>
    <p:sldLayoutId id="2147483661" r:id="rId5"/>
    <p:sldLayoutId id="2147483651" r:id="rId6"/>
    <p:sldLayoutId id="214748366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 Id="rId5" Type="http://schemas.microsoft.com/office/2007/relationships/hdphoto" Target="../media/hdphoto2.wdp"/><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5" Type="http://schemas.microsoft.com/office/2007/relationships/hdphoto" Target="../media/hdphoto3.wdp"/><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505200"/>
            <a:ext cx="10515600" cy="1250138"/>
          </a:xfrm>
        </p:spPr>
        <p:txBody>
          <a:bodyPr>
            <a:noAutofit/>
          </a:bodyPr>
          <a:lstStyle/>
          <a:p>
            <a:r>
              <a:rPr lang="en-GB" dirty="0" smtClean="0"/>
              <a:t/>
            </a:r>
            <a:br>
              <a:rPr lang="en-GB" dirty="0" smtClean="0"/>
            </a:br>
            <a:r>
              <a:rPr lang="en-GB" dirty="0" smtClean="0"/>
              <a:t>Tackling Gender Imbalance</a:t>
            </a:r>
            <a:endParaRPr lang="en-GB" dirty="0"/>
          </a:p>
        </p:txBody>
      </p:sp>
      <p:sp>
        <p:nvSpPr>
          <p:cNvPr id="3" name="Text Placeholder 2"/>
          <p:cNvSpPr>
            <a:spLocks noGrp="1"/>
          </p:cNvSpPr>
          <p:nvPr>
            <p:ph type="body" idx="1"/>
          </p:nvPr>
        </p:nvSpPr>
        <p:spPr>
          <a:xfrm>
            <a:off x="876240" y="4782327"/>
            <a:ext cx="10515600" cy="734554"/>
          </a:xfrm>
        </p:spPr>
        <p:txBody>
          <a:bodyPr>
            <a:normAutofit/>
          </a:bodyPr>
          <a:lstStyle/>
          <a:p>
            <a:pPr>
              <a:lnSpc>
                <a:spcPct val="70000"/>
              </a:lnSpc>
            </a:pPr>
            <a:r>
              <a:rPr lang="en-GB" sz="3200" dirty="0" smtClean="0"/>
              <a:t>Rhona McComiskie and Kaisa Macdonald</a:t>
            </a:r>
          </a:p>
          <a:p>
            <a:pPr>
              <a:lnSpc>
                <a:spcPct val="70000"/>
              </a:lnSpc>
            </a:pPr>
            <a:endParaRPr lang="en-GB" sz="2400" dirty="0" smtClean="0"/>
          </a:p>
        </p:txBody>
      </p:sp>
      <p:cxnSp>
        <p:nvCxnSpPr>
          <p:cNvPr id="5" name="Straight Connector 4"/>
          <p:cNvCxnSpPr/>
          <p:nvPr/>
        </p:nvCxnSpPr>
        <p:spPr>
          <a:xfrm>
            <a:off x="778582" y="3992880"/>
            <a:ext cx="0" cy="11506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84" y="6122398"/>
            <a:ext cx="2455476" cy="44618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 y="6122398"/>
            <a:ext cx="5052237" cy="446183"/>
          </a:xfrm>
          <a:prstGeom prst="rect">
            <a:avLst/>
          </a:prstGeom>
        </p:spPr>
      </p:pic>
    </p:spTree>
    <p:custDataLst>
      <p:tags r:id="rId1"/>
    </p:custDataLst>
    <p:extLst>
      <p:ext uri="{BB962C8B-B14F-4D97-AF65-F5344CB8AC3E}">
        <p14:creationId xmlns:p14="http://schemas.microsoft.com/office/powerpoint/2010/main" val="2046586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DISTRIBUTION AT RGU: </a:t>
            </a:r>
            <a:r>
              <a:rPr lang="en-GB" u="sng" dirty="0" smtClean="0"/>
              <a:t>MEASURES OF SUCCESS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852171611"/>
              </p:ext>
            </p:extLst>
          </p:nvPr>
        </p:nvGraphicFramePr>
        <p:xfrm>
          <a:off x="0" y="1721555"/>
          <a:ext cx="6550239" cy="4145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643500472"/>
              </p:ext>
            </p:extLst>
          </p:nvPr>
        </p:nvGraphicFramePr>
        <p:xfrm>
          <a:off x="6114197" y="1808375"/>
          <a:ext cx="6480000" cy="39715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640308" y="5866695"/>
            <a:ext cx="9876935" cy="523220"/>
          </a:xfrm>
          <a:prstGeom prst="rect">
            <a:avLst/>
          </a:prstGeom>
          <a:noFill/>
        </p:spPr>
        <p:txBody>
          <a:bodyPr wrap="none" rtlCol="0">
            <a:spAutoFit/>
          </a:bodyPr>
          <a:lstStyle/>
          <a:p>
            <a:r>
              <a:rPr lang="en-GB" sz="2800" dirty="0" smtClean="0"/>
              <a:t>Satisfaction (SEQ)                                      Student Achievement Rates</a:t>
            </a:r>
            <a:endParaRPr lang="en-GB" sz="2800" dirty="0"/>
          </a:p>
        </p:txBody>
      </p:sp>
    </p:spTree>
    <p:custDataLst>
      <p:tags r:id="rId1"/>
    </p:custDataLst>
    <p:extLst>
      <p:ext uri="{BB962C8B-B14F-4D97-AF65-F5344CB8AC3E}">
        <p14:creationId xmlns:p14="http://schemas.microsoft.com/office/powerpoint/2010/main" val="21203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1500"/>
                                        <p:tgtEl>
                                          <p:spTgt spid="5"/>
                                        </p:tgtEl>
                                      </p:cBhvr>
                                    </p:animEffect>
                                  </p:childTnLst>
                                </p:cTn>
                              </p:par>
                              <p:par>
                                <p:cTn id="8" presetID="21"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heel(2)">
                                      <p:cBhvr>
                                        <p:cTn id="1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DISTRIBUTION AT RGU: </a:t>
            </a:r>
            <a:r>
              <a:rPr lang="en-GB" u="sng" dirty="0" smtClean="0"/>
              <a:t>MEASURES OF SUCCESS</a:t>
            </a:r>
            <a:endParaRPr lang="en-GB" dirty="0"/>
          </a:p>
        </p:txBody>
      </p:sp>
      <p:sp>
        <p:nvSpPr>
          <p:cNvPr id="3" name="TextBox 2"/>
          <p:cNvSpPr txBox="1"/>
          <p:nvPr/>
        </p:nvSpPr>
        <p:spPr>
          <a:xfrm>
            <a:off x="4362591" y="5878500"/>
            <a:ext cx="3212290" cy="523220"/>
          </a:xfrm>
          <a:prstGeom prst="rect">
            <a:avLst/>
          </a:prstGeom>
          <a:noFill/>
        </p:spPr>
        <p:txBody>
          <a:bodyPr wrap="none" rtlCol="0">
            <a:spAutoFit/>
          </a:bodyPr>
          <a:lstStyle/>
          <a:p>
            <a:r>
              <a:rPr lang="en-GB" sz="2800" dirty="0" smtClean="0"/>
              <a:t>Positive Destinations</a:t>
            </a:r>
            <a:endParaRPr lang="en-GB" sz="2800" dirty="0"/>
          </a:p>
        </p:txBody>
      </p:sp>
      <p:graphicFrame>
        <p:nvGraphicFramePr>
          <p:cNvPr id="8" name="Chart 7"/>
          <p:cNvGraphicFramePr>
            <a:graphicFrameLocks/>
          </p:cNvGraphicFramePr>
          <p:nvPr>
            <p:extLst>
              <p:ext uri="{D42A27DB-BD31-4B8C-83A1-F6EECF244321}">
                <p14:modId xmlns:p14="http://schemas.microsoft.com/office/powerpoint/2010/main" val="3931680515"/>
              </p:ext>
            </p:extLst>
          </p:nvPr>
        </p:nvGraphicFramePr>
        <p:xfrm>
          <a:off x="2943839" y="1820944"/>
          <a:ext cx="6480000" cy="4140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901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9" t="23218" r="-259" b="40747"/>
          <a:stretch/>
        </p:blipFill>
        <p:spPr>
          <a:xfrm>
            <a:off x="0" y="1000139"/>
            <a:ext cx="12192000" cy="5857862"/>
          </a:xfrm>
          <a:prstGeom prst="rect">
            <a:avLst/>
          </a:prstGeom>
        </p:spPr>
      </p:pic>
      <p:sp>
        <p:nvSpPr>
          <p:cNvPr id="2" name="Title 1"/>
          <p:cNvSpPr>
            <a:spLocks noGrp="1"/>
          </p:cNvSpPr>
          <p:nvPr>
            <p:ph type="title"/>
          </p:nvPr>
        </p:nvSpPr>
        <p:spPr/>
        <p:txBody>
          <a:bodyPr/>
          <a:lstStyle/>
          <a:p>
            <a:r>
              <a:rPr lang="en-GB" dirty="0" smtClean="0"/>
              <a:t>RESEARCH</a:t>
            </a:r>
            <a:endParaRPr lang="en-GB" dirty="0"/>
          </a:p>
        </p:txBody>
      </p:sp>
      <p:sp>
        <p:nvSpPr>
          <p:cNvPr id="6" name="Rectangle 5"/>
          <p:cNvSpPr/>
          <p:nvPr/>
        </p:nvSpPr>
        <p:spPr>
          <a:xfrm>
            <a:off x="0" y="984277"/>
            <a:ext cx="8192278" cy="5857862"/>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0717" y="1166242"/>
            <a:ext cx="7971561" cy="5493932"/>
          </a:xfrm>
        </p:spPr>
        <p:txBody>
          <a:bodyPr>
            <a:normAutofit fontScale="92500" lnSpcReduction="10000"/>
          </a:bodyPr>
          <a:lstStyle/>
          <a:p>
            <a:pPr marL="0" indent="0">
              <a:buNone/>
            </a:pPr>
            <a:endParaRPr lang="en-US" sz="3200" dirty="0" smtClean="0">
              <a:solidFill>
                <a:schemeClr val="bg1"/>
              </a:solidFill>
            </a:endParaRPr>
          </a:p>
          <a:p>
            <a:pPr marL="0" indent="0">
              <a:buNone/>
            </a:pPr>
            <a:r>
              <a:rPr lang="en-US" sz="3300" dirty="0">
                <a:solidFill>
                  <a:schemeClr val="bg1"/>
                </a:solidFill>
              </a:rPr>
              <a:t>W</a:t>
            </a:r>
            <a:r>
              <a:rPr lang="en-US" sz="3300" dirty="0" smtClean="0">
                <a:solidFill>
                  <a:schemeClr val="bg1"/>
                </a:solidFill>
              </a:rPr>
              <a:t>hat is required to tackle gender imbalance at subject level?</a:t>
            </a:r>
          </a:p>
          <a:p>
            <a:pPr marL="0" indent="0">
              <a:buNone/>
            </a:pPr>
            <a:endParaRPr lang="en-US" sz="3300" dirty="0" smtClean="0">
              <a:solidFill>
                <a:schemeClr val="bg1"/>
              </a:solidFill>
            </a:endParaRPr>
          </a:p>
          <a:p>
            <a:pPr marL="0" indent="0">
              <a:buNone/>
            </a:pPr>
            <a:r>
              <a:rPr lang="en-US" sz="3300" dirty="0" smtClean="0">
                <a:solidFill>
                  <a:schemeClr val="bg1"/>
                </a:solidFill>
              </a:rPr>
              <a:t>Focus groups with pupils and teachers exploring</a:t>
            </a:r>
            <a:endParaRPr lang="en-US" sz="3300" dirty="0">
              <a:solidFill>
                <a:schemeClr val="bg1"/>
              </a:solidFill>
            </a:endParaRPr>
          </a:p>
          <a:p>
            <a:pPr marL="457200" lvl="1" indent="0">
              <a:buNone/>
            </a:pPr>
            <a:r>
              <a:rPr lang="en-US" sz="3300" dirty="0">
                <a:solidFill>
                  <a:schemeClr val="bg1"/>
                </a:solidFill>
              </a:rPr>
              <a:t> </a:t>
            </a:r>
            <a:r>
              <a:rPr lang="en-US" sz="3300" dirty="0" smtClean="0">
                <a:solidFill>
                  <a:schemeClr val="bg1"/>
                </a:solidFill>
              </a:rPr>
              <a:t> Factors </a:t>
            </a:r>
            <a:r>
              <a:rPr lang="en-US" sz="3300" dirty="0">
                <a:solidFill>
                  <a:schemeClr val="bg1"/>
                </a:solidFill>
              </a:rPr>
              <a:t>influencing the choices</a:t>
            </a:r>
          </a:p>
          <a:p>
            <a:pPr marL="457200" lvl="1" indent="0">
              <a:buNone/>
            </a:pPr>
            <a:r>
              <a:rPr lang="en-US" sz="3300" dirty="0">
                <a:solidFill>
                  <a:schemeClr val="bg1"/>
                </a:solidFill>
              </a:rPr>
              <a:t> </a:t>
            </a:r>
            <a:r>
              <a:rPr lang="en-US" sz="3300" dirty="0" smtClean="0">
                <a:solidFill>
                  <a:schemeClr val="bg1"/>
                </a:solidFill>
              </a:rPr>
              <a:t> Key </a:t>
            </a:r>
            <a:r>
              <a:rPr lang="en-US" sz="3300" dirty="0">
                <a:solidFill>
                  <a:schemeClr val="bg1"/>
                </a:solidFill>
              </a:rPr>
              <a:t>stages along the learner journey</a:t>
            </a:r>
          </a:p>
          <a:p>
            <a:pPr marL="457200" lvl="1" indent="0">
              <a:buNone/>
            </a:pPr>
            <a:r>
              <a:rPr lang="en-US" sz="3300" dirty="0">
                <a:solidFill>
                  <a:schemeClr val="bg1"/>
                </a:solidFill>
              </a:rPr>
              <a:t> </a:t>
            </a:r>
            <a:r>
              <a:rPr lang="en-US" sz="3300" dirty="0" smtClean="0">
                <a:solidFill>
                  <a:schemeClr val="bg1"/>
                </a:solidFill>
              </a:rPr>
              <a:t> Support </a:t>
            </a:r>
            <a:r>
              <a:rPr lang="en-US" sz="3300" dirty="0">
                <a:solidFill>
                  <a:schemeClr val="bg1"/>
                </a:solidFill>
              </a:rPr>
              <a:t>and activities providing </a:t>
            </a:r>
            <a:r>
              <a:rPr lang="en-US" sz="3300" dirty="0" smtClean="0">
                <a:solidFill>
                  <a:schemeClr val="bg1"/>
                </a:solidFill>
              </a:rPr>
              <a:t>maximum impact</a:t>
            </a:r>
            <a:endParaRPr lang="en-US" sz="3300" dirty="0">
              <a:solidFill>
                <a:schemeClr val="bg1"/>
              </a:solidFill>
            </a:endParaRPr>
          </a:p>
          <a:p>
            <a:pPr marL="0" indent="0">
              <a:buNone/>
            </a:pPr>
            <a:endParaRPr lang="en-US" sz="3300" dirty="0" smtClean="0">
              <a:solidFill>
                <a:schemeClr val="bg1"/>
              </a:solidFill>
            </a:endParaRPr>
          </a:p>
          <a:p>
            <a:pPr marL="0" indent="0">
              <a:buNone/>
            </a:pPr>
            <a:r>
              <a:rPr lang="en-GB" sz="3200" dirty="0" smtClean="0">
                <a:solidFill>
                  <a:schemeClr val="bg1"/>
                </a:solidFill>
              </a:rPr>
              <a:t>STEM questionnaire to </a:t>
            </a:r>
            <a:r>
              <a:rPr lang="en-GB" sz="3200" dirty="0">
                <a:solidFill>
                  <a:schemeClr val="bg1"/>
                </a:solidFill>
              </a:rPr>
              <a:t>research pupils’ attitudes toward STEM subjects and careers</a:t>
            </a:r>
            <a:endParaRPr lang="en-US" sz="3300" dirty="0" smtClean="0">
              <a:solidFill>
                <a:schemeClr val="bg1"/>
              </a:solidFill>
            </a:endParaRPr>
          </a:p>
          <a:p>
            <a:pPr marL="0" indent="0">
              <a:buNone/>
            </a:pPr>
            <a:endParaRPr lang="en-US" sz="3200" dirty="0" smtClean="0">
              <a:solidFill>
                <a:schemeClr val="bg1"/>
              </a:solidFill>
            </a:endParaRPr>
          </a:p>
          <a:p>
            <a:pPr marL="457200" lvl="1" indent="0">
              <a:buNone/>
            </a:pPr>
            <a:endParaRPr lang="en-US" sz="3200" dirty="0" smtClean="0">
              <a:solidFill>
                <a:schemeClr val="bg1"/>
              </a:solidFill>
            </a:endParaRPr>
          </a:p>
          <a:p>
            <a:pPr marL="0" indent="0">
              <a:buNone/>
            </a:pPr>
            <a:endParaRPr lang="en-US" sz="3200" dirty="0" smtClean="0">
              <a:solidFill>
                <a:schemeClr val="bg1"/>
              </a:solidFill>
            </a:endParaRPr>
          </a:p>
        </p:txBody>
      </p:sp>
    </p:spTree>
    <p:custDataLst>
      <p:tags r:id="rId1"/>
    </p:custDataLst>
    <p:extLst>
      <p:ext uri="{BB962C8B-B14F-4D97-AF65-F5344CB8AC3E}">
        <p14:creationId xmlns:p14="http://schemas.microsoft.com/office/powerpoint/2010/main" val="94099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00138"/>
            <a:ext cx="7840478" cy="588035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1731" y="1000138"/>
            <a:ext cx="4410269" cy="5880358"/>
          </a:xfrm>
          <a:prstGeom prst="rect">
            <a:avLst/>
          </a:prstGeom>
        </p:spPr>
      </p:pic>
      <p:sp>
        <p:nvSpPr>
          <p:cNvPr id="2" name="Title 1"/>
          <p:cNvSpPr>
            <a:spLocks noGrp="1"/>
          </p:cNvSpPr>
          <p:nvPr>
            <p:ph type="title"/>
          </p:nvPr>
        </p:nvSpPr>
        <p:spPr/>
        <p:txBody>
          <a:bodyPr/>
          <a:lstStyle/>
          <a:p>
            <a:r>
              <a:rPr lang="en-GB" dirty="0" smtClean="0"/>
              <a:t>ACTIVITY</a:t>
            </a:r>
            <a:endParaRPr lang="en-GB" dirty="0"/>
          </a:p>
        </p:txBody>
      </p:sp>
      <p:sp>
        <p:nvSpPr>
          <p:cNvPr id="7" name="Rectangle 6"/>
          <p:cNvSpPr/>
          <p:nvPr/>
        </p:nvSpPr>
        <p:spPr>
          <a:xfrm>
            <a:off x="220717" y="3869447"/>
            <a:ext cx="8438091" cy="297922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0717" y="3415002"/>
            <a:ext cx="8438091" cy="3690239"/>
          </a:xfrm>
        </p:spPr>
        <p:txBody>
          <a:bodyPr>
            <a:normAutofit/>
          </a:bodyPr>
          <a:lstStyle/>
          <a:p>
            <a:pPr marL="0" indent="0">
              <a:buNone/>
            </a:pPr>
            <a:endParaRPr lang="en-US" sz="3200" dirty="0" smtClean="0">
              <a:solidFill>
                <a:schemeClr val="bg1"/>
              </a:solidFill>
            </a:endParaRPr>
          </a:p>
          <a:p>
            <a:pPr marL="0" indent="0">
              <a:buNone/>
            </a:pPr>
            <a:r>
              <a:rPr lang="en-US" sz="2900" dirty="0" smtClean="0">
                <a:solidFill>
                  <a:schemeClr val="bg1"/>
                </a:solidFill>
              </a:rPr>
              <a:t>Embedding </a:t>
            </a:r>
            <a:r>
              <a:rPr lang="en-US" sz="2900" dirty="0">
                <a:solidFill>
                  <a:schemeClr val="bg1"/>
                </a:solidFill>
              </a:rPr>
              <a:t>gender as a focus of WP </a:t>
            </a:r>
            <a:r>
              <a:rPr lang="en-US" sz="2900" dirty="0" smtClean="0">
                <a:solidFill>
                  <a:schemeClr val="bg1"/>
                </a:solidFill>
              </a:rPr>
              <a:t>activity</a:t>
            </a:r>
          </a:p>
          <a:p>
            <a:pPr marL="0" indent="0">
              <a:buNone/>
            </a:pPr>
            <a:r>
              <a:rPr lang="en-US" sz="2900" dirty="0" smtClean="0">
                <a:solidFill>
                  <a:schemeClr val="bg1"/>
                </a:solidFill>
              </a:rPr>
              <a:t>Aligning </a:t>
            </a:r>
            <a:r>
              <a:rPr lang="en-US" sz="2900" dirty="0">
                <a:solidFill>
                  <a:schemeClr val="bg1"/>
                </a:solidFill>
              </a:rPr>
              <a:t>work with national campaigns</a:t>
            </a:r>
          </a:p>
          <a:p>
            <a:pPr marL="457200" lvl="1" indent="0">
              <a:buNone/>
            </a:pPr>
            <a:r>
              <a:rPr lang="en-US" dirty="0" err="1">
                <a:solidFill>
                  <a:schemeClr val="bg1"/>
                </a:solidFill>
              </a:rPr>
              <a:t>NWED</a:t>
            </a:r>
            <a:r>
              <a:rPr lang="en-US" dirty="0">
                <a:solidFill>
                  <a:schemeClr val="bg1"/>
                </a:solidFill>
              </a:rPr>
              <a:t> (S3)</a:t>
            </a:r>
          </a:p>
          <a:p>
            <a:pPr marL="457200" lvl="1" indent="0">
              <a:buNone/>
            </a:pPr>
            <a:r>
              <a:rPr lang="en-US" dirty="0">
                <a:solidFill>
                  <a:schemeClr val="bg1"/>
                </a:solidFill>
              </a:rPr>
              <a:t>British Science Week (S1-S3</a:t>
            </a:r>
            <a:r>
              <a:rPr lang="en-US" dirty="0" smtClean="0">
                <a:solidFill>
                  <a:schemeClr val="bg1"/>
                </a:solidFill>
              </a:rPr>
              <a:t>)</a:t>
            </a:r>
            <a:endParaRPr lang="en-GB" dirty="0" smtClean="0">
              <a:solidFill>
                <a:schemeClr val="bg1"/>
              </a:solidFill>
            </a:endParaRPr>
          </a:p>
          <a:p>
            <a:pPr marL="0" indent="0">
              <a:buNone/>
            </a:pPr>
            <a:r>
              <a:rPr lang="en-GB" sz="2900" dirty="0">
                <a:solidFill>
                  <a:schemeClr val="bg1"/>
                </a:solidFill>
              </a:rPr>
              <a:t>Piloting lesson plans </a:t>
            </a:r>
            <a:endParaRPr lang="en-GB" sz="2900" dirty="0" smtClean="0">
              <a:solidFill>
                <a:schemeClr val="bg1"/>
              </a:solidFill>
            </a:endParaRPr>
          </a:p>
          <a:p>
            <a:pPr marL="0" indent="0">
              <a:buNone/>
            </a:pPr>
            <a:r>
              <a:rPr lang="en-US" sz="2900" dirty="0" smtClean="0">
                <a:solidFill>
                  <a:schemeClr val="bg1"/>
                </a:solidFill>
              </a:rPr>
              <a:t>Developing a package of lesson plans and teacher CPD</a:t>
            </a:r>
          </a:p>
          <a:p>
            <a:pPr marL="457200" lvl="1" indent="0">
              <a:buNone/>
            </a:pPr>
            <a:endParaRPr lang="en-US" sz="3200" dirty="0" smtClean="0">
              <a:solidFill>
                <a:schemeClr val="bg1"/>
              </a:solidFill>
            </a:endParaRPr>
          </a:p>
          <a:p>
            <a:pPr marL="0" indent="0">
              <a:buNone/>
            </a:pPr>
            <a:endParaRPr lang="en-US" sz="3200" dirty="0" smtClean="0">
              <a:solidFill>
                <a:schemeClr val="bg1"/>
              </a:solidFill>
            </a:endParaRPr>
          </a:p>
        </p:txBody>
      </p:sp>
    </p:spTree>
    <p:custDataLst>
      <p:tags r:id="rId1"/>
    </p:custDataLst>
    <p:extLst>
      <p:ext uri="{BB962C8B-B14F-4D97-AF65-F5344CB8AC3E}">
        <p14:creationId xmlns:p14="http://schemas.microsoft.com/office/powerpoint/2010/main" val="3307563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259" b="26679"/>
          <a:stretch/>
        </p:blipFill>
        <p:spPr>
          <a:xfrm>
            <a:off x="0" y="1000139"/>
            <a:ext cx="12192000" cy="5857861"/>
          </a:xfrm>
          <a:prstGeom prst="rect">
            <a:avLst/>
          </a:prstGeom>
        </p:spPr>
      </p:pic>
      <p:sp>
        <p:nvSpPr>
          <p:cNvPr id="2" name="Title 1"/>
          <p:cNvSpPr>
            <a:spLocks noGrp="1"/>
          </p:cNvSpPr>
          <p:nvPr>
            <p:ph type="title"/>
          </p:nvPr>
        </p:nvSpPr>
        <p:spPr/>
        <p:txBody>
          <a:bodyPr/>
          <a:lstStyle/>
          <a:p>
            <a:r>
              <a:rPr lang="en-GB" dirty="0" smtClean="0"/>
              <a:t>KEY FINDINGS </a:t>
            </a:r>
            <a:endParaRPr lang="en-GB" dirty="0"/>
          </a:p>
        </p:txBody>
      </p:sp>
      <p:sp>
        <p:nvSpPr>
          <p:cNvPr id="6" name="Rectangle 5"/>
          <p:cNvSpPr/>
          <p:nvPr/>
        </p:nvSpPr>
        <p:spPr>
          <a:xfrm>
            <a:off x="1" y="1000138"/>
            <a:ext cx="12192000" cy="5857861"/>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6183" y="1526232"/>
            <a:ext cx="10000523" cy="5116301"/>
          </a:xfrm>
        </p:spPr>
        <p:txBody>
          <a:bodyPr>
            <a:noAutofit/>
          </a:bodyPr>
          <a:lstStyle/>
          <a:p>
            <a:pPr marL="0" indent="0">
              <a:buNone/>
            </a:pPr>
            <a:r>
              <a:rPr lang="en-US" dirty="0" smtClean="0">
                <a:solidFill>
                  <a:schemeClr val="bg1"/>
                </a:solidFill>
              </a:rPr>
              <a:t>Subject </a:t>
            </a:r>
            <a:r>
              <a:rPr lang="en-US" dirty="0">
                <a:solidFill>
                  <a:schemeClr val="bg1"/>
                </a:solidFill>
              </a:rPr>
              <a:t>choice as a key </a:t>
            </a:r>
            <a:r>
              <a:rPr lang="en-US" dirty="0" smtClean="0">
                <a:solidFill>
                  <a:schemeClr val="bg1"/>
                </a:solidFill>
              </a:rPr>
              <a:t>stage</a:t>
            </a:r>
          </a:p>
          <a:p>
            <a:pPr marL="0" indent="0">
              <a:buNone/>
            </a:pPr>
            <a:r>
              <a:rPr lang="en-US" dirty="0" smtClean="0">
                <a:solidFill>
                  <a:schemeClr val="bg1"/>
                </a:solidFill>
              </a:rPr>
              <a:t>Importance of an early intervention</a:t>
            </a:r>
            <a:endParaRPr lang="en-GB" dirty="0">
              <a:solidFill>
                <a:schemeClr val="bg1"/>
              </a:solidFill>
            </a:endParaRPr>
          </a:p>
          <a:p>
            <a:pPr marL="0" indent="0">
              <a:buNone/>
            </a:pPr>
            <a:r>
              <a:rPr lang="en-GB" i="1" dirty="0" smtClean="0">
                <a:solidFill>
                  <a:schemeClr val="bg1"/>
                </a:solidFill>
              </a:rPr>
              <a:t>	</a:t>
            </a:r>
            <a:r>
              <a:rPr lang="en-GB" sz="2400" i="1" dirty="0" smtClean="0">
                <a:solidFill>
                  <a:schemeClr val="bg1"/>
                </a:solidFill>
              </a:rPr>
              <a:t>“</a:t>
            </a:r>
            <a:r>
              <a:rPr lang="en-GB" sz="2400" i="1" dirty="0">
                <a:solidFill>
                  <a:schemeClr val="bg1"/>
                </a:solidFill>
              </a:rPr>
              <a:t>If something could be done in S2-S4 when they lose ‘I’ll give this a </a:t>
            </a:r>
            <a:r>
              <a:rPr lang="en-GB" sz="2400" i="1" dirty="0" smtClean="0">
                <a:solidFill>
                  <a:schemeClr val="bg1"/>
                </a:solidFill>
              </a:rPr>
              <a:t>	shot</a:t>
            </a:r>
            <a:r>
              <a:rPr lang="en-GB" sz="2400" i="1" dirty="0">
                <a:solidFill>
                  <a:schemeClr val="bg1"/>
                </a:solidFill>
              </a:rPr>
              <a:t>, I’m willing to put myself out there</a:t>
            </a:r>
            <a:r>
              <a:rPr lang="en-GB" sz="2400" i="1" dirty="0" smtClean="0">
                <a:solidFill>
                  <a:schemeClr val="bg1"/>
                </a:solidFill>
              </a:rPr>
              <a:t>.”</a:t>
            </a:r>
            <a:endParaRPr lang="en-US" sz="2400" dirty="0" smtClean="0">
              <a:solidFill>
                <a:schemeClr val="bg1"/>
              </a:solidFill>
            </a:endParaRPr>
          </a:p>
          <a:p>
            <a:pPr marL="0" indent="0">
              <a:buNone/>
            </a:pPr>
            <a:r>
              <a:rPr lang="en-US" dirty="0" smtClean="0">
                <a:solidFill>
                  <a:schemeClr val="bg1"/>
                </a:solidFill>
              </a:rPr>
              <a:t>Unconscious gender stereotyping </a:t>
            </a:r>
          </a:p>
          <a:p>
            <a:pPr marL="0" indent="0">
              <a:buNone/>
            </a:pPr>
            <a:r>
              <a:rPr lang="en-US" dirty="0" smtClean="0">
                <a:solidFill>
                  <a:schemeClr val="bg1"/>
                </a:solidFill>
              </a:rPr>
              <a:t>Visibility and lack of role models</a:t>
            </a:r>
          </a:p>
          <a:p>
            <a:pPr marL="0" lvl="0" indent="0">
              <a:buNone/>
            </a:pPr>
            <a:r>
              <a:rPr lang="en-GB" i="1" dirty="0">
                <a:solidFill>
                  <a:prstClr val="white"/>
                </a:solidFill>
              </a:rPr>
              <a:t>	</a:t>
            </a:r>
            <a:r>
              <a:rPr lang="en-GB" sz="2400" i="1" dirty="0">
                <a:solidFill>
                  <a:prstClr val="white"/>
                </a:solidFill>
              </a:rPr>
              <a:t>“It would make a difference if you are encouraged by someone who has </a:t>
            </a:r>
            <a:r>
              <a:rPr lang="en-GB" sz="2400" i="1" dirty="0" smtClean="0">
                <a:solidFill>
                  <a:prstClr val="white"/>
                </a:solidFill>
              </a:rPr>
              <a:t>	  had </a:t>
            </a:r>
            <a:r>
              <a:rPr lang="en-GB" sz="2400" i="1" dirty="0">
                <a:solidFill>
                  <a:prstClr val="white"/>
                </a:solidFill>
              </a:rPr>
              <a:t>similar experiences and has empathy for your </a:t>
            </a:r>
            <a:r>
              <a:rPr lang="en-GB" sz="2400" i="1" dirty="0" smtClean="0">
                <a:solidFill>
                  <a:prstClr val="white"/>
                </a:solidFill>
              </a:rPr>
              <a:t>situation.”</a:t>
            </a:r>
            <a:endParaRPr lang="en-US" sz="2400" dirty="0">
              <a:solidFill>
                <a:prstClr val="white"/>
              </a:solidFill>
            </a:endParaRP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r>
              <a:rPr lang="en-US" i="1" dirty="0">
                <a:solidFill>
                  <a:schemeClr val="bg1"/>
                </a:solidFill>
              </a:rPr>
              <a:t>	</a:t>
            </a:r>
            <a:r>
              <a:rPr lang="en-US" i="1" dirty="0" smtClean="0">
                <a:solidFill>
                  <a:schemeClr val="bg1"/>
                </a:solidFill>
              </a:rPr>
              <a:t>	</a:t>
            </a:r>
          </a:p>
          <a:p>
            <a:pPr marL="914400" lvl="2" indent="0">
              <a:buNone/>
            </a:pPr>
            <a:endParaRPr lang="en-US" i="1" dirty="0" smtClean="0">
              <a:solidFill>
                <a:schemeClr val="bg1"/>
              </a:solidFill>
            </a:endParaRPr>
          </a:p>
        </p:txBody>
      </p:sp>
    </p:spTree>
    <p:custDataLst>
      <p:tags r:id="rId1"/>
    </p:custDataLst>
    <p:extLst>
      <p:ext uri="{BB962C8B-B14F-4D97-AF65-F5344CB8AC3E}">
        <p14:creationId xmlns:p14="http://schemas.microsoft.com/office/powerpoint/2010/main" val="3939828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rcRect t="63424" r="1235" b="4939"/>
          <a:stretch/>
        </p:blipFill>
        <p:spPr>
          <a:xfrm>
            <a:off x="0" y="1000138"/>
            <a:ext cx="12192000" cy="5857861"/>
          </a:xfrm>
          <a:prstGeom prst="rect">
            <a:avLst/>
          </a:prstGeom>
          <a:ln>
            <a:noFill/>
          </a:ln>
        </p:spPr>
      </p:pic>
      <p:sp>
        <p:nvSpPr>
          <p:cNvPr id="2" name="Title 1"/>
          <p:cNvSpPr>
            <a:spLocks noGrp="1"/>
          </p:cNvSpPr>
          <p:nvPr>
            <p:ph type="title"/>
          </p:nvPr>
        </p:nvSpPr>
        <p:spPr/>
        <p:txBody>
          <a:bodyPr/>
          <a:lstStyle/>
          <a:p>
            <a:r>
              <a:rPr lang="en-GB" dirty="0" smtClean="0"/>
              <a:t>KEY FINDINGS </a:t>
            </a:r>
            <a:endParaRPr lang="en-GB" dirty="0"/>
          </a:p>
        </p:txBody>
      </p:sp>
      <p:sp>
        <p:nvSpPr>
          <p:cNvPr id="5" name="Rectangle 4"/>
          <p:cNvSpPr/>
          <p:nvPr/>
        </p:nvSpPr>
        <p:spPr>
          <a:xfrm>
            <a:off x="1" y="1000138"/>
            <a:ext cx="12192000" cy="5857861"/>
          </a:xfrm>
          <a:prstGeom prst="rect">
            <a:avLst/>
          </a:prstGeom>
          <a:solidFill>
            <a:schemeClr val="tx1">
              <a:lumMod val="50000"/>
              <a:lumOff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5976" y="1471729"/>
            <a:ext cx="9837684" cy="5116301"/>
          </a:xfrm>
        </p:spPr>
        <p:txBody>
          <a:bodyPr>
            <a:noAutofit/>
          </a:bodyPr>
          <a:lstStyle/>
          <a:p>
            <a:pPr marL="0" indent="0">
              <a:buNone/>
            </a:pPr>
            <a:r>
              <a:rPr lang="en-US" dirty="0" smtClean="0">
                <a:solidFill>
                  <a:schemeClr val="bg1"/>
                </a:solidFill>
              </a:rPr>
              <a:t>Key influencers</a:t>
            </a:r>
          </a:p>
          <a:p>
            <a:pPr marL="457200" lvl="1" indent="0">
              <a:buNone/>
            </a:pPr>
            <a:r>
              <a:rPr lang="en-US" sz="2800" dirty="0" smtClean="0">
                <a:solidFill>
                  <a:schemeClr val="bg1"/>
                </a:solidFill>
              </a:rPr>
              <a:t>  Family </a:t>
            </a:r>
            <a:r>
              <a:rPr lang="en-US" sz="2800" dirty="0">
                <a:solidFill>
                  <a:schemeClr val="bg1"/>
                </a:solidFill>
              </a:rPr>
              <a:t>members	</a:t>
            </a:r>
            <a:endParaRPr lang="en-GB" i="1" dirty="0">
              <a:solidFill>
                <a:schemeClr val="bg1"/>
              </a:solidFill>
            </a:endParaRPr>
          </a:p>
          <a:p>
            <a:pPr marL="457200" lvl="1" indent="0">
              <a:buNone/>
            </a:pPr>
            <a:r>
              <a:rPr lang="en-US" sz="2800" dirty="0" smtClean="0">
                <a:solidFill>
                  <a:schemeClr val="bg1"/>
                </a:solidFill>
              </a:rPr>
              <a:t>  Peers</a:t>
            </a:r>
          </a:p>
          <a:p>
            <a:pPr marL="457200" lvl="1" indent="0">
              <a:buNone/>
            </a:pPr>
            <a:r>
              <a:rPr lang="en-US" sz="2800" i="1" dirty="0" smtClean="0">
                <a:solidFill>
                  <a:schemeClr val="bg1"/>
                </a:solidFill>
              </a:rPr>
              <a:t>	“</a:t>
            </a:r>
            <a:r>
              <a:rPr lang="en-US" sz="2800" i="1" dirty="0">
                <a:solidFill>
                  <a:schemeClr val="bg1"/>
                </a:solidFill>
              </a:rPr>
              <a:t>Why don’t you choose Biology, there are more girls there.”</a:t>
            </a:r>
            <a:endParaRPr lang="en-GB" sz="2800" dirty="0">
              <a:solidFill>
                <a:schemeClr val="bg1"/>
              </a:solidFill>
            </a:endParaRPr>
          </a:p>
          <a:p>
            <a:pPr marL="457200" lvl="1" indent="0">
              <a:buNone/>
            </a:pPr>
            <a:r>
              <a:rPr lang="en-US" sz="2800" i="1" dirty="0" smtClean="0">
                <a:solidFill>
                  <a:schemeClr val="bg1"/>
                </a:solidFill>
              </a:rPr>
              <a:t>	“</a:t>
            </a:r>
            <a:r>
              <a:rPr lang="en-US" sz="2800" i="1" dirty="0">
                <a:solidFill>
                  <a:schemeClr val="bg1"/>
                </a:solidFill>
              </a:rPr>
              <a:t>Why do you take physics? It’s hard, it’s for boys.”</a:t>
            </a:r>
            <a:endParaRPr lang="en-GB" sz="2800" dirty="0">
              <a:solidFill>
                <a:schemeClr val="bg1"/>
              </a:solidFill>
            </a:endParaRPr>
          </a:p>
          <a:p>
            <a:pPr marL="457200" lvl="1" indent="0">
              <a:buNone/>
            </a:pPr>
            <a:endParaRPr lang="en-US" dirty="0" smtClean="0">
              <a:solidFill>
                <a:schemeClr val="bg1"/>
              </a:solidFill>
            </a:endParaRPr>
          </a:p>
          <a:p>
            <a:pPr marL="0" indent="0">
              <a:buNone/>
            </a:pPr>
            <a:r>
              <a:rPr lang="en-US" dirty="0" smtClean="0">
                <a:solidFill>
                  <a:schemeClr val="bg1"/>
                </a:solidFill>
              </a:rPr>
              <a:t>One off interventions have little impact on subject choice</a:t>
            </a:r>
            <a:r>
              <a:rPr lang="en-US" i="1" dirty="0">
                <a:solidFill>
                  <a:schemeClr val="bg1"/>
                </a:solidFill>
              </a:rPr>
              <a:t>	</a:t>
            </a:r>
            <a:r>
              <a:rPr lang="en-US" i="1" dirty="0" smtClean="0">
                <a:solidFill>
                  <a:schemeClr val="bg1"/>
                </a:solidFill>
              </a:rPr>
              <a:t>	</a:t>
            </a:r>
            <a:r>
              <a:rPr lang="en-GB" i="1" dirty="0">
                <a:solidFill>
                  <a:schemeClr val="bg1"/>
                </a:solidFill>
              </a:rPr>
              <a:t>“We’ve done a lot of activities around girls into STEM but its </a:t>
            </a:r>
            <a:r>
              <a:rPr lang="en-GB" i="1" dirty="0" smtClean="0">
                <a:solidFill>
                  <a:schemeClr val="bg1"/>
                </a:solidFill>
              </a:rPr>
              <a:t>	not </a:t>
            </a:r>
            <a:r>
              <a:rPr lang="en-GB" i="1" dirty="0">
                <a:solidFill>
                  <a:schemeClr val="bg1"/>
                </a:solidFill>
              </a:rPr>
              <a:t>translating… They seem to enjoy it but when it comes to </a:t>
            </a:r>
            <a:r>
              <a:rPr lang="en-GB" i="1" dirty="0" smtClean="0">
                <a:solidFill>
                  <a:schemeClr val="bg1"/>
                </a:solidFill>
              </a:rPr>
              <a:t>	choosing </a:t>
            </a:r>
            <a:r>
              <a:rPr lang="en-GB" i="1" dirty="0">
                <a:solidFill>
                  <a:schemeClr val="bg1"/>
                </a:solidFill>
              </a:rPr>
              <a:t>subjects it’s not translating.”</a:t>
            </a:r>
          </a:p>
          <a:p>
            <a:pPr marL="0" indent="0">
              <a:buNone/>
            </a:pPr>
            <a:endParaRPr lang="en-US" i="1" dirty="0" smtClean="0">
              <a:solidFill>
                <a:schemeClr val="bg1"/>
              </a:solidFill>
            </a:endParaRPr>
          </a:p>
          <a:p>
            <a:pPr marL="914400" lvl="2" indent="0">
              <a:buNone/>
            </a:pPr>
            <a:endParaRPr lang="en-US" i="1" dirty="0" smtClean="0">
              <a:solidFill>
                <a:schemeClr val="bg1"/>
              </a:solidFill>
            </a:endParaRPr>
          </a:p>
        </p:txBody>
      </p:sp>
    </p:spTree>
    <p:custDataLst>
      <p:tags r:id="rId1"/>
    </p:custDataLst>
    <p:extLst>
      <p:ext uri="{BB962C8B-B14F-4D97-AF65-F5344CB8AC3E}">
        <p14:creationId xmlns:p14="http://schemas.microsoft.com/office/powerpoint/2010/main" val="1878018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3916" b="21895"/>
          <a:stretch/>
        </p:blipFill>
        <p:spPr>
          <a:xfrm>
            <a:off x="0" y="1000139"/>
            <a:ext cx="12192000" cy="5857862"/>
          </a:xfrm>
          <a:prstGeom prst="rect">
            <a:avLst/>
          </a:prstGeom>
        </p:spPr>
      </p:pic>
      <p:sp>
        <p:nvSpPr>
          <p:cNvPr id="2" name="Title 1"/>
          <p:cNvSpPr>
            <a:spLocks noGrp="1"/>
          </p:cNvSpPr>
          <p:nvPr>
            <p:ph type="title"/>
          </p:nvPr>
        </p:nvSpPr>
        <p:spPr/>
        <p:txBody>
          <a:bodyPr/>
          <a:lstStyle/>
          <a:p>
            <a:r>
              <a:rPr lang="en-GB" dirty="0" smtClean="0"/>
              <a:t>PARTNERSHIPS</a:t>
            </a:r>
            <a:endParaRPr lang="en-GB" dirty="0"/>
          </a:p>
        </p:txBody>
      </p:sp>
      <p:sp>
        <p:nvSpPr>
          <p:cNvPr id="6" name="Rectangle 5"/>
          <p:cNvSpPr/>
          <p:nvPr/>
        </p:nvSpPr>
        <p:spPr>
          <a:xfrm>
            <a:off x="1" y="1000138"/>
            <a:ext cx="12192000" cy="5857861"/>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0717" y="1000139"/>
            <a:ext cx="11463283" cy="5493932"/>
          </a:xfrm>
        </p:spPr>
        <p:txBody>
          <a:bodyPr>
            <a:normAutofit/>
          </a:bodyPr>
          <a:lstStyle/>
          <a:p>
            <a:pPr marL="324000" indent="-324000"/>
            <a:endParaRPr lang="en-US" sz="3200" dirty="0" smtClean="0">
              <a:solidFill>
                <a:schemeClr val="bg1"/>
              </a:solidFill>
            </a:endParaRPr>
          </a:p>
          <a:p>
            <a:pPr marL="324000" indent="-324000"/>
            <a:r>
              <a:rPr lang="en-US" sz="3300" dirty="0" smtClean="0">
                <a:solidFill>
                  <a:schemeClr val="bg1"/>
                </a:solidFill>
              </a:rPr>
              <a:t>Development of a regional partnership to address, tackle and monitor gender imbalance</a:t>
            </a:r>
          </a:p>
          <a:p>
            <a:pPr marL="324000" indent="-324000"/>
            <a:r>
              <a:rPr lang="en-US" sz="3300" dirty="0" smtClean="0">
                <a:solidFill>
                  <a:schemeClr val="bg1"/>
                </a:solidFill>
              </a:rPr>
              <a:t>Worked closely with ACCESS </a:t>
            </a:r>
            <a:r>
              <a:rPr lang="en-US" sz="3300" dirty="0" err="1" smtClean="0">
                <a:solidFill>
                  <a:schemeClr val="bg1"/>
                </a:solidFill>
              </a:rPr>
              <a:t>RGU’s</a:t>
            </a:r>
            <a:r>
              <a:rPr lang="en-US" sz="3300" dirty="0" smtClean="0">
                <a:solidFill>
                  <a:schemeClr val="bg1"/>
                </a:solidFill>
              </a:rPr>
              <a:t> partner schools</a:t>
            </a:r>
          </a:p>
          <a:p>
            <a:pPr marL="324000" indent="-324000"/>
            <a:r>
              <a:rPr lang="en-US" sz="3300" dirty="0" smtClean="0">
                <a:solidFill>
                  <a:schemeClr val="bg1"/>
                </a:solidFill>
              </a:rPr>
              <a:t>Regional event to share findings and exchange knowledge</a:t>
            </a:r>
          </a:p>
          <a:p>
            <a:pPr marL="324000" indent="-324000"/>
            <a:r>
              <a:rPr lang="en-US" sz="3300" dirty="0" smtClean="0">
                <a:solidFill>
                  <a:schemeClr val="bg1"/>
                </a:solidFill>
              </a:rPr>
              <a:t>Formed a regional working group</a:t>
            </a:r>
          </a:p>
          <a:p>
            <a:pPr marL="324000" indent="-324000"/>
            <a:r>
              <a:rPr lang="en-US" sz="3300" dirty="0" smtClean="0">
                <a:solidFill>
                  <a:schemeClr val="bg1"/>
                </a:solidFill>
              </a:rPr>
              <a:t>Developed a regional mapping tool</a:t>
            </a:r>
          </a:p>
          <a:p>
            <a:pPr marL="324000" indent="-324000"/>
            <a:r>
              <a:rPr lang="en-US" sz="3300" dirty="0" smtClean="0">
                <a:solidFill>
                  <a:schemeClr val="bg1"/>
                </a:solidFill>
              </a:rPr>
              <a:t>Secured ongoing commitment to developing a collaborative approach</a:t>
            </a:r>
            <a:endParaRPr lang="en-US" sz="3200" dirty="0" smtClean="0">
              <a:solidFill>
                <a:schemeClr val="bg1"/>
              </a:solidFill>
            </a:endParaRPr>
          </a:p>
        </p:txBody>
      </p:sp>
    </p:spTree>
    <p:custDataLst>
      <p:tags r:id="rId1"/>
    </p:custDataLst>
    <p:extLst>
      <p:ext uri="{BB962C8B-B14F-4D97-AF65-F5344CB8AC3E}">
        <p14:creationId xmlns:p14="http://schemas.microsoft.com/office/powerpoint/2010/main" val="4164613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4281" b="21770"/>
          <a:stretch/>
        </p:blipFill>
        <p:spPr>
          <a:xfrm>
            <a:off x="0" y="1000137"/>
            <a:ext cx="12213481" cy="5857862"/>
          </a:xfrm>
          <a:prstGeom prst="rect">
            <a:avLst/>
          </a:prstGeom>
        </p:spPr>
      </p:pic>
      <p:sp>
        <p:nvSpPr>
          <p:cNvPr id="2" name="Title 1"/>
          <p:cNvSpPr>
            <a:spLocks noGrp="1"/>
          </p:cNvSpPr>
          <p:nvPr>
            <p:ph type="title"/>
          </p:nvPr>
        </p:nvSpPr>
        <p:spPr/>
        <p:txBody>
          <a:bodyPr/>
          <a:lstStyle/>
          <a:p>
            <a:r>
              <a:rPr lang="en-GB" dirty="0" smtClean="0"/>
              <a:t>SUPPORT</a:t>
            </a:r>
            <a:endParaRPr lang="en-GB" dirty="0"/>
          </a:p>
        </p:txBody>
      </p:sp>
      <p:sp>
        <p:nvSpPr>
          <p:cNvPr id="5" name="Rectangle 4"/>
          <p:cNvSpPr/>
          <p:nvPr/>
        </p:nvSpPr>
        <p:spPr>
          <a:xfrm>
            <a:off x="0" y="3937518"/>
            <a:ext cx="12192001" cy="2920481"/>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64469" y="3937518"/>
            <a:ext cx="5930754" cy="2668556"/>
          </a:xfrm>
        </p:spPr>
        <p:txBody>
          <a:bodyPr>
            <a:normAutofit/>
          </a:bodyPr>
          <a:lstStyle/>
          <a:p>
            <a:pPr marL="0" indent="0">
              <a:buNone/>
            </a:pPr>
            <a:endParaRPr lang="en-US" sz="3200" dirty="0" smtClean="0">
              <a:solidFill>
                <a:schemeClr val="bg1"/>
              </a:solidFill>
            </a:endParaRPr>
          </a:p>
          <a:p>
            <a:pPr marL="0" indent="0">
              <a:buNone/>
            </a:pPr>
            <a:r>
              <a:rPr lang="en-US" sz="3300" dirty="0" smtClean="0">
                <a:solidFill>
                  <a:schemeClr val="bg1"/>
                </a:solidFill>
              </a:rPr>
              <a:t>Developing support mechanisms</a:t>
            </a:r>
          </a:p>
          <a:p>
            <a:pPr marL="457200" lvl="1" indent="0">
              <a:buNone/>
            </a:pPr>
            <a:r>
              <a:rPr lang="en-US" sz="2800" dirty="0" smtClean="0">
                <a:solidFill>
                  <a:schemeClr val="bg1"/>
                </a:solidFill>
              </a:rPr>
              <a:t>Improving the student experience</a:t>
            </a:r>
          </a:p>
          <a:p>
            <a:pPr marL="457200" lvl="1" indent="0">
              <a:buNone/>
            </a:pPr>
            <a:r>
              <a:rPr lang="en-US" sz="2800" dirty="0" smtClean="0">
                <a:solidFill>
                  <a:schemeClr val="bg1"/>
                </a:solidFill>
              </a:rPr>
              <a:t>Engaging academics</a:t>
            </a:r>
          </a:p>
          <a:p>
            <a:pPr marL="457200" lvl="1" indent="0">
              <a:buNone/>
            </a:pPr>
            <a:r>
              <a:rPr lang="en-US" sz="2800" dirty="0" smtClean="0">
                <a:solidFill>
                  <a:schemeClr val="bg1"/>
                </a:solidFill>
              </a:rPr>
              <a:t>Connecting our students</a:t>
            </a:r>
          </a:p>
        </p:txBody>
      </p:sp>
      <p:sp>
        <p:nvSpPr>
          <p:cNvPr id="7" name="Rectangle 6"/>
          <p:cNvSpPr/>
          <p:nvPr/>
        </p:nvSpPr>
        <p:spPr>
          <a:xfrm>
            <a:off x="220717" y="4451345"/>
            <a:ext cx="6096000" cy="1892826"/>
          </a:xfrm>
          <a:prstGeom prst="rect">
            <a:avLst/>
          </a:prstGeom>
        </p:spPr>
        <p:txBody>
          <a:bodyPr>
            <a:spAutoFit/>
          </a:bodyPr>
          <a:lstStyle/>
          <a:p>
            <a:r>
              <a:rPr lang="en-US" sz="3300" dirty="0">
                <a:solidFill>
                  <a:schemeClr val="bg1"/>
                </a:solidFill>
              </a:rPr>
              <a:t>Enhancing student involvement</a:t>
            </a:r>
          </a:p>
          <a:p>
            <a:pPr lvl="1"/>
            <a:r>
              <a:rPr lang="en-US" sz="2800" dirty="0">
                <a:solidFill>
                  <a:schemeClr val="bg1"/>
                </a:solidFill>
              </a:rPr>
              <a:t>Student Ambassadors</a:t>
            </a:r>
          </a:p>
          <a:p>
            <a:pPr lvl="1"/>
            <a:r>
              <a:rPr lang="en-US" sz="2800" dirty="0">
                <a:solidFill>
                  <a:schemeClr val="bg1"/>
                </a:solidFill>
              </a:rPr>
              <a:t>RGU Union</a:t>
            </a:r>
          </a:p>
          <a:p>
            <a:pPr lvl="1"/>
            <a:r>
              <a:rPr lang="en-US" sz="2800" dirty="0">
                <a:solidFill>
                  <a:schemeClr val="bg1"/>
                </a:solidFill>
              </a:rPr>
              <a:t>Student Intern</a:t>
            </a:r>
            <a:endParaRPr lang="en-US" sz="2900" dirty="0">
              <a:solidFill>
                <a:schemeClr val="bg1"/>
              </a:solidFill>
            </a:endParaRPr>
          </a:p>
        </p:txBody>
      </p:sp>
    </p:spTree>
    <p:custDataLst>
      <p:tags r:id="rId1"/>
    </p:custDataLst>
    <p:extLst>
      <p:ext uri="{BB962C8B-B14F-4D97-AF65-F5344CB8AC3E}">
        <p14:creationId xmlns:p14="http://schemas.microsoft.com/office/powerpoint/2010/main" val="3783701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Study Skills and Access\Outreach and Wider Access Team\Outreach\Access To\Access To\Marketing\Pocket Guide\Pocket guide 2016-17\P1010204.JPG"/>
          <p:cNvPicPr>
            <a:picLocks noChangeAspect="1" noChangeArrowheads="1"/>
          </p:cNvPicPr>
          <p:nvPr/>
        </p:nvPicPr>
        <p:blipFill rotWithShape="1">
          <a:blip r:embed="rId4" cstate="print">
            <a:alphaModFix/>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3529" r="949" b="33017"/>
          <a:stretch/>
        </p:blipFill>
        <p:spPr bwMode="auto">
          <a:xfrm>
            <a:off x="0" y="1000139"/>
            <a:ext cx="12192000" cy="58578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 y="1000138"/>
            <a:ext cx="12192000" cy="5857861"/>
          </a:xfrm>
          <a:prstGeom prst="rect">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a:xfrm>
            <a:off x="209549" y="1920552"/>
            <a:ext cx="11698672" cy="4517571"/>
          </a:xfrm>
        </p:spPr>
        <p:txBody>
          <a:bodyPr>
            <a:normAutofit/>
          </a:bodyPr>
          <a:lstStyle/>
          <a:p>
            <a:pPr marL="0" indent="0">
              <a:buNone/>
            </a:pPr>
            <a:r>
              <a:rPr lang="en-GB" dirty="0">
                <a:solidFill>
                  <a:schemeClr val="bg1"/>
                </a:solidFill>
              </a:rPr>
              <a:t>Develop an engagement strategy, with schools as partners, to tackle gender imbalance from an early </a:t>
            </a:r>
            <a:r>
              <a:rPr lang="en-GB" dirty="0" smtClean="0">
                <a:solidFill>
                  <a:schemeClr val="bg1"/>
                </a:solidFill>
              </a:rPr>
              <a:t>age.</a:t>
            </a:r>
          </a:p>
          <a:p>
            <a:pPr marL="0" indent="0">
              <a:buNone/>
            </a:pPr>
            <a:endParaRPr lang="en-GB" dirty="0" smtClean="0">
              <a:solidFill>
                <a:schemeClr val="bg1"/>
              </a:solidFill>
            </a:endParaRPr>
          </a:p>
          <a:p>
            <a:pPr marL="0" indent="0">
              <a:buNone/>
            </a:pPr>
            <a:r>
              <a:rPr lang="en-GB" dirty="0" smtClean="0">
                <a:solidFill>
                  <a:schemeClr val="bg1"/>
                </a:solidFill>
              </a:rPr>
              <a:t>Embed </a:t>
            </a:r>
            <a:r>
              <a:rPr lang="en-GB" dirty="0">
                <a:solidFill>
                  <a:schemeClr val="bg1"/>
                </a:solidFill>
              </a:rPr>
              <a:t>an approach to tackling gender imbalance across all widening participation activity and prioritise gender equality in wider access </a:t>
            </a:r>
            <a:r>
              <a:rPr lang="en-GB" dirty="0" smtClean="0">
                <a:solidFill>
                  <a:schemeClr val="bg1"/>
                </a:solidFill>
              </a:rPr>
              <a:t>strategy.</a:t>
            </a:r>
          </a:p>
          <a:p>
            <a:pPr marL="0" indent="0">
              <a:buNone/>
            </a:pPr>
            <a:endParaRPr lang="en-GB" dirty="0" smtClean="0">
              <a:solidFill>
                <a:schemeClr val="bg1"/>
              </a:solidFill>
            </a:endParaRPr>
          </a:p>
          <a:p>
            <a:pPr marL="0" indent="0">
              <a:buNone/>
            </a:pPr>
            <a:r>
              <a:rPr lang="en-GB" dirty="0" smtClean="0">
                <a:solidFill>
                  <a:schemeClr val="bg1"/>
                </a:solidFill>
              </a:rPr>
              <a:t>Create </a:t>
            </a:r>
            <a:r>
              <a:rPr lang="en-GB" dirty="0">
                <a:solidFill>
                  <a:schemeClr val="bg1"/>
                </a:solidFill>
              </a:rPr>
              <a:t>regional partnerships to work jointly to tackle gender imbalance at a local level, maximising the effective use of resources and developing coherent pathways for </a:t>
            </a:r>
            <a:r>
              <a:rPr lang="en-GB" dirty="0" smtClean="0">
                <a:solidFill>
                  <a:schemeClr val="bg1"/>
                </a:solidFill>
              </a:rPr>
              <a:t>learners.</a:t>
            </a:r>
            <a:endParaRPr lang="en-US" dirty="0" smtClean="0">
              <a:solidFill>
                <a:schemeClr val="bg1"/>
              </a:solidFill>
            </a:endParaRPr>
          </a:p>
        </p:txBody>
      </p:sp>
    </p:spTree>
    <p:custDataLst>
      <p:tags r:id="rId1"/>
    </p:custDataLst>
    <p:extLst>
      <p:ext uri="{BB962C8B-B14F-4D97-AF65-F5344CB8AC3E}">
        <p14:creationId xmlns:p14="http://schemas.microsoft.com/office/powerpoint/2010/main" val="3821035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prstClr val="white"/>
                </a:solidFill>
              </a:rPr>
              <a:t>NEXT STEPS - BREAKING THE CYCLE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3669955"/>
              </p:ext>
            </p:extLst>
          </p:nvPr>
        </p:nvGraphicFramePr>
        <p:xfrm>
          <a:off x="-1682781" y="1223217"/>
          <a:ext cx="11687175" cy="552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6762" y="1000139"/>
            <a:ext cx="3905238" cy="5857861"/>
          </a:xfrm>
          <a:prstGeom prst="rect">
            <a:avLst/>
          </a:prstGeom>
          <a:ln>
            <a:noFill/>
          </a:ln>
        </p:spPr>
      </p:pic>
    </p:spTree>
    <p:custDataLst>
      <p:tags r:id="rId1"/>
    </p:custDataLst>
    <p:extLst>
      <p:ext uri="{BB962C8B-B14F-4D97-AF65-F5344CB8AC3E}">
        <p14:creationId xmlns:p14="http://schemas.microsoft.com/office/powerpoint/2010/main" val="308119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1940" b="42861"/>
          <a:stretch/>
        </p:blipFill>
        <p:spPr>
          <a:xfrm>
            <a:off x="0" y="1000138"/>
            <a:ext cx="12192000" cy="5857862"/>
          </a:xfrm>
          <a:prstGeom prst="rect">
            <a:avLst/>
          </a:prstGeom>
          <a:ln>
            <a:noFill/>
            <a:prstDash val="solid"/>
          </a:ln>
        </p:spPr>
      </p:pic>
      <p:sp>
        <p:nvSpPr>
          <p:cNvPr id="2" name="Title 1"/>
          <p:cNvSpPr>
            <a:spLocks noGrp="1"/>
          </p:cNvSpPr>
          <p:nvPr>
            <p:ph type="title"/>
          </p:nvPr>
        </p:nvSpPr>
        <p:spPr/>
        <p:txBody>
          <a:bodyPr/>
          <a:lstStyle/>
          <a:p>
            <a:r>
              <a:rPr lang="en-GB" dirty="0" smtClean="0"/>
              <a:t>IMPACT FOR ACCESS</a:t>
            </a:r>
            <a:endParaRPr lang="en-GB" dirty="0"/>
          </a:p>
        </p:txBody>
      </p:sp>
      <p:sp>
        <p:nvSpPr>
          <p:cNvPr id="6" name="Rectangle 5"/>
          <p:cNvSpPr/>
          <p:nvPr/>
        </p:nvSpPr>
        <p:spPr>
          <a:xfrm>
            <a:off x="6180666" y="1000138"/>
            <a:ext cx="6011333" cy="5857862"/>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49202" y="1668760"/>
            <a:ext cx="6159019" cy="4960883"/>
          </a:xfrm>
        </p:spPr>
        <p:txBody>
          <a:bodyPr>
            <a:normAutofit/>
          </a:bodyPr>
          <a:lstStyle/>
          <a:p>
            <a:pPr marL="0" indent="0" algn="r">
              <a:buNone/>
            </a:pPr>
            <a:r>
              <a:rPr lang="en-US" sz="3600" dirty="0" smtClean="0">
                <a:solidFill>
                  <a:schemeClr val="bg1"/>
                </a:solidFill>
              </a:rPr>
              <a:t>Background</a:t>
            </a:r>
          </a:p>
          <a:p>
            <a:pPr marL="0" indent="0" algn="r">
              <a:buNone/>
            </a:pPr>
            <a:r>
              <a:rPr lang="en-US" sz="3600" dirty="0" smtClean="0">
                <a:solidFill>
                  <a:schemeClr val="bg1"/>
                </a:solidFill>
              </a:rPr>
              <a:t>Approach</a:t>
            </a:r>
          </a:p>
          <a:p>
            <a:pPr marL="0" indent="0" algn="r">
              <a:buNone/>
            </a:pPr>
            <a:r>
              <a:rPr lang="en-US" sz="3600" dirty="0" smtClean="0">
                <a:solidFill>
                  <a:schemeClr val="bg1"/>
                </a:solidFill>
              </a:rPr>
              <a:t>Gender distribution at RGU</a:t>
            </a:r>
          </a:p>
          <a:p>
            <a:pPr marL="0" indent="0" algn="r">
              <a:buNone/>
            </a:pPr>
            <a:r>
              <a:rPr lang="en-US" sz="3600" dirty="0" smtClean="0">
                <a:solidFill>
                  <a:schemeClr val="bg1"/>
                </a:solidFill>
              </a:rPr>
              <a:t>Research &amp; Activity</a:t>
            </a:r>
          </a:p>
          <a:p>
            <a:pPr marL="0" indent="0" algn="r">
              <a:buNone/>
            </a:pPr>
            <a:r>
              <a:rPr lang="en-US" sz="3600" dirty="0" smtClean="0">
                <a:solidFill>
                  <a:schemeClr val="bg1"/>
                </a:solidFill>
              </a:rPr>
              <a:t>Partnerships &amp; Support</a:t>
            </a:r>
          </a:p>
          <a:p>
            <a:pPr marL="0" indent="0" algn="r">
              <a:buNone/>
            </a:pPr>
            <a:r>
              <a:rPr lang="en-US" sz="3600" dirty="0" smtClean="0">
                <a:solidFill>
                  <a:schemeClr val="bg1"/>
                </a:solidFill>
              </a:rPr>
              <a:t>Findings &amp; Recommendations</a:t>
            </a:r>
          </a:p>
          <a:p>
            <a:pPr marL="0" indent="0" algn="r">
              <a:buNone/>
            </a:pPr>
            <a:r>
              <a:rPr lang="en-US" sz="3600" dirty="0" smtClean="0">
                <a:solidFill>
                  <a:schemeClr val="bg1"/>
                </a:solidFill>
              </a:rPr>
              <a:t>Next Steps</a:t>
            </a:r>
          </a:p>
        </p:txBody>
      </p:sp>
    </p:spTree>
    <p:custDataLst>
      <p:tags r:id="rId1"/>
    </p:custDataLst>
    <p:extLst>
      <p:ext uri="{BB962C8B-B14F-4D97-AF65-F5344CB8AC3E}">
        <p14:creationId xmlns:p14="http://schemas.microsoft.com/office/powerpoint/2010/main" val="1463292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94933"/>
            <a:ext cx="10515600" cy="3219485"/>
          </a:xfrm>
        </p:spPr>
        <p:txBody>
          <a:bodyPr anchor="ctr">
            <a:normAutofit/>
          </a:bodyPr>
          <a:lstStyle/>
          <a:p>
            <a:pPr marL="0" indent="0" algn="ctr"/>
            <a:r>
              <a:rPr lang="en-GB" dirty="0" smtClean="0"/>
              <a:t>Questions </a:t>
            </a:r>
            <a:r>
              <a:rPr lang="en-GB" dirty="0"/>
              <a:t>&amp; </a:t>
            </a:r>
            <a:r>
              <a:rPr lang="en-GB" dirty="0" smtClean="0"/>
              <a:t>Discussion</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6122398"/>
            <a:ext cx="5052237" cy="4461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1684" y="6122398"/>
            <a:ext cx="2455476" cy="446183"/>
          </a:xfrm>
          <a:prstGeom prst="rect">
            <a:avLst/>
          </a:prstGeom>
        </p:spPr>
      </p:pic>
    </p:spTree>
    <p:custDataLst>
      <p:tags r:id="rId1"/>
    </p:custDataLst>
    <p:extLst>
      <p:ext uri="{BB962C8B-B14F-4D97-AF65-F5344CB8AC3E}">
        <p14:creationId xmlns:p14="http://schemas.microsoft.com/office/powerpoint/2010/main" val="139714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t="9259" b="26679"/>
          <a:stretch/>
        </p:blipFill>
        <p:spPr>
          <a:xfrm>
            <a:off x="0" y="1000139"/>
            <a:ext cx="12192000" cy="5857861"/>
          </a:xfrm>
          <a:prstGeom prst="rect">
            <a:avLst/>
          </a:prstGeom>
        </p:spPr>
      </p:pic>
      <p:sp>
        <p:nvSpPr>
          <p:cNvPr id="2" name="Title 1"/>
          <p:cNvSpPr>
            <a:spLocks noGrp="1"/>
          </p:cNvSpPr>
          <p:nvPr>
            <p:ph type="title"/>
          </p:nvPr>
        </p:nvSpPr>
        <p:spPr/>
        <p:txBody>
          <a:bodyPr/>
          <a:lstStyle/>
          <a:p>
            <a:r>
              <a:rPr lang="en-US" dirty="0" smtClean="0"/>
              <a:t>BACKGROUND</a:t>
            </a:r>
            <a:endParaRPr lang="en-US" dirty="0"/>
          </a:p>
        </p:txBody>
      </p:sp>
      <p:sp>
        <p:nvSpPr>
          <p:cNvPr id="15" name="Rectangle 14"/>
          <p:cNvSpPr/>
          <p:nvPr/>
        </p:nvSpPr>
        <p:spPr>
          <a:xfrm>
            <a:off x="220717" y="1209992"/>
            <a:ext cx="6096000" cy="1938992"/>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717" y="1209992"/>
            <a:ext cx="6096000" cy="1938992"/>
          </a:xfrm>
          <a:prstGeom prst="rect">
            <a:avLst/>
          </a:prstGeom>
        </p:spPr>
        <p:txBody>
          <a:bodyPr>
            <a:spAutoFit/>
          </a:bodyPr>
          <a:lstStyle/>
          <a:p>
            <a:r>
              <a:rPr lang="en-GB" sz="2400" i="1" dirty="0">
                <a:solidFill>
                  <a:schemeClr val="bg1"/>
                </a:solidFill>
              </a:rPr>
              <a:t>“Too many young people continue to make choices which conform to gender stereotypes which in turn limit their longer term career opportunities</a:t>
            </a:r>
            <a:r>
              <a:rPr lang="en-GB" sz="2400" i="1" dirty="0" smtClean="0">
                <a:solidFill>
                  <a:schemeClr val="bg1"/>
                </a:solidFill>
              </a:rPr>
              <a:t>.”</a:t>
            </a:r>
          </a:p>
          <a:p>
            <a:pPr algn="r"/>
            <a:r>
              <a:rPr lang="en-GB" sz="2400" i="1" dirty="0" smtClean="0">
                <a:solidFill>
                  <a:schemeClr val="bg1"/>
                </a:solidFill>
              </a:rPr>
              <a:t>-DYW </a:t>
            </a:r>
            <a:r>
              <a:rPr lang="en-GB" sz="2400" i="1" dirty="0" err="1" smtClean="0">
                <a:solidFill>
                  <a:schemeClr val="bg1"/>
                </a:solidFill>
              </a:rPr>
              <a:t>Commision</a:t>
            </a:r>
            <a:endParaRPr lang="en-GB" sz="2400" dirty="0">
              <a:solidFill>
                <a:schemeClr val="bg1"/>
              </a:solidFill>
            </a:endParaRPr>
          </a:p>
        </p:txBody>
      </p:sp>
    </p:spTree>
    <p:custDataLst>
      <p:tags r:id="rId1"/>
    </p:custDataLst>
    <p:extLst>
      <p:ext uri="{BB962C8B-B14F-4D97-AF65-F5344CB8AC3E}">
        <p14:creationId xmlns:p14="http://schemas.microsoft.com/office/powerpoint/2010/main" val="246986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13916" b="21895"/>
          <a:stretch/>
        </p:blipFill>
        <p:spPr>
          <a:xfrm>
            <a:off x="0" y="1000139"/>
            <a:ext cx="12192000" cy="5857862"/>
          </a:xfrm>
          <a:prstGeom prst="rect">
            <a:avLst/>
          </a:prstGeom>
        </p:spPr>
      </p:pic>
      <p:sp>
        <p:nvSpPr>
          <p:cNvPr id="2" name="Title 1"/>
          <p:cNvSpPr>
            <a:spLocks noGrp="1"/>
          </p:cNvSpPr>
          <p:nvPr>
            <p:ph type="title"/>
          </p:nvPr>
        </p:nvSpPr>
        <p:spPr/>
        <p:txBody>
          <a:bodyPr/>
          <a:lstStyle/>
          <a:p>
            <a:r>
              <a:rPr lang="en-US" dirty="0" smtClean="0"/>
              <a:t>BACKGROUND</a:t>
            </a:r>
            <a:endParaRPr lang="en-US" dirty="0"/>
          </a:p>
        </p:txBody>
      </p:sp>
      <p:sp>
        <p:nvSpPr>
          <p:cNvPr id="15" name="Rectangle 14"/>
          <p:cNvSpPr/>
          <p:nvPr/>
        </p:nvSpPr>
        <p:spPr>
          <a:xfrm>
            <a:off x="592667" y="4485270"/>
            <a:ext cx="6096000" cy="196633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92667" y="4485270"/>
            <a:ext cx="6096000" cy="2308324"/>
          </a:xfrm>
          <a:prstGeom prst="rect">
            <a:avLst/>
          </a:prstGeom>
        </p:spPr>
        <p:txBody>
          <a:bodyPr>
            <a:spAutoFit/>
          </a:bodyPr>
          <a:lstStyle/>
          <a:p>
            <a:r>
              <a:rPr lang="en-GB" sz="2400" i="1" dirty="0">
                <a:solidFill>
                  <a:schemeClr val="bg1"/>
                </a:solidFill>
              </a:rPr>
              <a:t>“Greater collaboration between our institutions and schools, with a focus on tackling gender imbalances at all stages of the learner journey</a:t>
            </a:r>
            <a:r>
              <a:rPr lang="en-GB" sz="2400" i="1" dirty="0" smtClean="0">
                <a:solidFill>
                  <a:schemeClr val="bg1"/>
                </a:solidFill>
              </a:rPr>
              <a:t>.”</a:t>
            </a:r>
          </a:p>
          <a:p>
            <a:endParaRPr lang="en-GB" sz="2400" i="1" dirty="0">
              <a:solidFill>
                <a:schemeClr val="bg1"/>
              </a:solidFill>
            </a:endParaRPr>
          </a:p>
          <a:p>
            <a:pPr algn="r"/>
            <a:r>
              <a:rPr lang="en-US" sz="2400" spc="-150" noProof="1" smtClean="0">
                <a:solidFill>
                  <a:schemeClr val="bg1"/>
                </a:solidFill>
                <a:ea typeface="Open Sans" panose="020B0606030504020204" pitchFamily="34" charset="0"/>
                <a:cs typeface="Open Sans" panose="020B0606030504020204" pitchFamily="34" charset="0"/>
              </a:rPr>
              <a:t>-SFC </a:t>
            </a:r>
            <a:r>
              <a:rPr lang="en-US" sz="2400" spc="-150" noProof="1">
                <a:solidFill>
                  <a:schemeClr val="bg1"/>
                </a:solidFill>
                <a:ea typeface="Open Sans" panose="020B0606030504020204" pitchFamily="34" charset="0"/>
                <a:cs typeface="Open Sans" panose="020B0606030504020204" pitchFamily="34" charset="0"/>
              </a:rPr>
              <a:t>Gender Action Plan</a:t>
            </a:r>
          </a:p>
          <a:p>
            <a:pPr algn="r"/>
            <a:endParaRPr lang="en-GB" sz="2400" i="1" dirty="0">
              <a:solidFill>
                <a:schemeClr val="bg1"/>
              </a:solidFill>
            </a:endParaRPr>
          </a:p>
        </p:txBody>
      </p:sp>
    </p:spTree>
    <p:custDataLst>
      <p:tags r:id="rId1"/>
    </p:custDataLst>
    <p:extLst>
      <p:ext uri="{BB962C8B-B14F-4D97-AF65-F5344CB8AC3E}">
        <p14:creationId xmlns:p14="http://schemas.microsoft.com/office/powerpoint/2010/main" val="16674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46425"/>
            <a:ext cx="12192000" cy="3711575"/>
          </a:xfrm>
          <a:prstGeom prst="rect">
            <a:avLst/>
          </a:prstGeom>
          <a:solidFill>
            <a:schemeClr val="tx2">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title"/>
          </p:nvPr>
        </p:nvSpPr>
        <p:spPr/>
        <p:txBody>
          <a:bodyPr/>
          <a:lstStyle/>
          <a:p>
            <a:r>
              <a:rPr lang="en-US" dirty="0" smtClean="0"/>
              <a:t>APPROACH</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92220867"/>
              </p:ext>
            </p:extLst>
          </p:nvPr>
        </p:nvGraphicFramePr>
        <p:xfrm>
          <a:off x="404927" y="1415144"/>
          <a:ext cx="2795279" cy="4881516"/>
        </p:xfrm>
        <a:graphic>
          <a:graphicData uri="http://schemas.openxmlformats.org/drawingml/2006/table">
            <a:tbl>
              <a:tblPr firstRow="1" bandRow="1">
                <a:tableStyleId>{B301B821-A1FF-4177-AEE7-76D212191A09}</a:tableStyleId>
              </a:tblPr>
              <a:tblGrid>
                <a:gridCol w="2795279"/>
              </a:tblGrid>
              <a:tr h="4881516">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0" kern="1200" dirty="0" smtClean="0">
                          <a:solidFill>
                            <a:schemeClr val="lt1"/>
                          </a:solidFill>
                          <a:effectLst/>
                          <a:latin typeface="+mn-lt"/>
                          <a:ea typeface="+mn-ea"/>
                          <a:cs typeface="+mn-cs"/>
                        </a:rPr>
                        <a:t>Research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smtClean="0">
                          <a:solidFill>
                            <a:schemeClr val="lt1"/>
                          </a:solidFill>
                          <a:effectLst/>
                          <a:latin typeface="+mn-lt"/>
                          <a:ea typeface="+mn-ea"/>
                          <a:cs typeface="+mn-cs"/>
                        </a:rPr>
                        <a:t>Expose and better understand the challenges around gender segregation among the most affected subject areas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1" kern="1200" dirty="0" smtClean="0">
                        <a:solidFill>
                          <a:schemeClr val="lt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921764000"/>
              </p:ext>
            </p:extLst>
          </p:nvPr>
        </p:nvGraphicFramePr>
        <p:xfrm>
          <a:off x="3328433" y="1415144"/>
          <a:ext cx="2795279" cy="4881515"/>
        </p:xfrm>
        <a:graphic>
          <a:graphicData uri="http://schemas.openxmlformats.org/drawingml/2006/table">
            <a:tbl>
              <a:tblPr firstRow="1" bandRow="1">
                <a:tableStyleId>{B301B821-A1FF-4177-AEE7-76D212191A09}</a:tableStyleId>
              </a:tblPr>
              <a:tblGrid>
                <a:gridCol w="2795279"/>
              </a:tblGrid>
              <a:tr h="48815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0" kern="1200" dirty="0" smtClean="0">
                          <a:solidFill>
                            <a:schemeClr val="lt1"/>
                          </a:solidFill>
                          <a:effectLst/>
                          <a:latin typeface="+mn-lt"/>
                          <a:ea typeface="+mn-ea"/>
                          <a:cs typeface="+mn-cs"/>
                        </a:rPr>
                        <a:t>Partnership</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smtClean="0">
                          <a:solidFill>
                            <a:schemeClr val="lt1"/>
                          </a:solidFill>
                          <a:effectLst/>
                          <a:latin typeface="+mn-lt"/>
                          <a:ea typeface="+mn-ea"/>
                          <a:cs typeface="+mn-cs"/>
                        </a:rPr>
                        <a:t>Establish a partnership in the North East region to tackle the issue of gender imbalances</a:t>
                      </a:r>
                      <a:endParaRPr lang="en-US" sz="2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918054505"/>
              </p:ext>
            </p:extLst>
          </p:nvPr>
        </p:nvGraphicFramePr>
        <p:xfrm>
          <a:off x="6251939" y="1415144"/>
          <a:ext cx="2795279" cy="4881515"/>
        </p:xfrm>
        <a:graphic>
          <a:graphicData uri="http://schemas.openxmlformats.org/drawingml/2006/table">
            <a:tbl>
              <a:tblPr firstRow="1" bandRow="1">
                <a:tableStyleId>{B301B821-A1FF-4177-AEE7-76D212191A09}</a:tableStyleId>
              </a:tblPr>
              <a:tblGrid>
                <a:gridCol w="2795279"/>
              </a:tblGrid>
              <a:tr h="48815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0" kern="1200" dirty="0" smtClean="0">
                          <a:solidFill>
                            <a:schemeClr val="lt1"/>
                          </a:solidFill>
                          <a:effectLst/>
                          <a:latin typeface="+mn-lt"/>
                          <a:ea typeface="+mn-ea"/>
                          <a:cs typeface="+mn-cs"/>
                        </a:rPr>
                        <a:t>Activity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smtClean="0">
                          <a:solidFill>
                            <a:schemeClr val="lt1"/>
                          </a:solidFill>
                          <a:effectLst/>
                          <a:latin typeface="+mn-lt"/>
                          <a:ea typeface="+mn-ea"/>
                          <a:cs typeface="+mn-cs"/>
                        </a:rPr>
                        <a:t>Develop project work in response to the challenges identified, with a focus on early engagement in schools and pathway provision to encourage and support diverse participation across gender</a:t>
                      </a:r>
                      <a:endParaRPr lang="en-US" sz="2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70015136"/>
              </p:ext>
            </p:extLst>
          </p:nvPr>
        </p:nvGraphicFramePr>
        <p:xfrm>
          <a:off x="9175445" y="1415144"/>
          <a:ext cx="2795279" cy="4881515"/>
        </p:xfrm>
        <a:graphic>
          <a:graphicData uri="http://schemas.openxmlformats.org/drawingml/2006/table">
            <a:tbl>
              <a:tblPr firstRow="1" bandRow="1">
                <a:tableStyleId>{B301B821-A1FF-4177-AEE7-76D212191A09}</a:tableStyleId>
              </a:tblPr>
              <a:tblGrid>
                <a:gridCol w="2795279"/>
              </a:tblGrid>
              <a:tr h="48815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0" kern="1200" dirty="0" smtClean="0">
                          <a:solidFill>
                            <a:schemeClr val="lt1"/>
                          </a:solidFill>
                          <a:effectLst/>
                          <a:latin typeface="+mn-lt"/>
                          <a:ea typeface="+mn-ea"/>
                          <a:cs typeface="+mn-cs"/>
                        </a:rPr>
                        <a:t>Support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b="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smtClean="0">
                          <a:solidFill>
                            <a:schemeClr val="lt1"/>
                          </a:solidFill>
                          <a:effectLst/>
                          <a:latin typeface="+mn-lt"/>
                          <a:ea typeface="+mn-ea"/>
                          <a:cs typeface="+mn-cs"/>
                        </a:rPr>
                        <a:t>Provide support mechanisms for current students enrolled on male/female dominated programmes</a:t>
                      </a:r>
                      <a:endParaRPr lang="en-US" sz="2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r>
            </a:tbl>
          </a:graphicData>
        </a:graphic>
      </p:graphicFrame>
      <p:sp>
        <p:nvSpPr>
          <p:cNvPr id="9" name="AutoShape 94"/>
          <p:cNvSpPr>
            <a:spLocks/>
          </p:cNvSpPr>
          <p:nvPr/>
        </p:nvSpPr>
        <p:spPr bwMode="auto">
          <a:xfrm>
            <a:off x="4002129" y="1803618"/>
            <a:ext cx="1248833" cy="1135303"/>
          </a:xfrm>
          <a:custGeom>
            <a:avLst/>
            <a:gdLst/>
            <a:ahLst/>
            <a:cxnLst/>
            <a:rect l="0" t="0" r="r" b="b"/>
            <a:pathLst>
              <a:path w="21600" h="21600">
                <a:moveTo>
                  <a:pt x="1016" y="20520"/>
                </a:moveTo>
                <a:cubicBezTo>
                  <a:pt x="1258" y="18675"/>
                  <a:pt x="2752" y="17923"/>
                  <a:pt x="4191" y="17361"/>
                </a:cubicBezTo>
                <a:cubicBezTo>
                  <a:pt x="5156" y="17088"/>
                  <a:pt x="6884" y="15971"/>
                  <a:pt x="6884" y="13567"/>
                </a:cubicBezTo>
                <a:cubicBezTo>
                  <a:pt x="6884" y="11510"/>
                  <a:pt x="6113" y="10507"/>
                  <a:pt x="5698" y="9969"/>
                </a:cubicBezTo>
                <a:cubicBezTo>
                  <a:pt x="5646" y="9902"/>
                  <a:pt x="5599" y="9843"/>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7"/>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70"/>
                  <a:pt x="11184" y="8078"/>
                </a:cubicBezTo>
                <a:cubicBezTo>
                  <a:pt x="11422" y="9164"/>
                  <a:pt x="11247" y="9602"/>
                  <a:pt x="11210" y="9679"/>
                </a:cubicBezTo>
                <a:cubicBezTo>
                  <a:pt x="11181" y="9712"/>
                  <a:pt x="11153" y="9749"/>
                  <a:pt x="11129" y="9786"/>
                </a:cubicBezTo>
                <a:cubicBezTo>
                  <a:pt x="11091" y="9843"/>
                  <a:pt x="11044" y="9902"/>
                  <a:pt x="10992" y="9969"/>
                </a:cubicBezTo>
                <a:cubicBezTo>
                  <a:pt x="10578" y="10507"/>
                  <a:pt x="9806" y="11510"/>
                  <a:pt x="9806" y="13567"/>
                </a:cubicBezTo>
                <a:cubicBezTo>
                  <a:pt x="9806" y="15972"/>
                  <a:pt x="11535" y="17088"/>
                  <a:pt x="12500" y="17361"/>
                </a:cubicBezTo>
                <a:cubicBezTo>
                  <a:pt x="13925" y="17915"/>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5"/>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5"/>
                  <a:pt x="18387" y="5419"/>
                  <a:pt x="17669" y="3590"/>
                </a:cubicBezTo>
                <a:cubicBezTo>
                  <a:pt x="17218" y="2443"/>
                  <a:pt x="16666" y="1814"/>
                  <a:pt x="16059" y="1448"/>
                </a:cubicBezTo>
                <a:cubicBezTo>
                  <a:pt x="15612" y="1179"/>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80"/>
                  <a:pt x="16347" y="2947"/>
                  <a:pt x="16767" y="4019"/>
                </a:cubicBezTo>
                <a:cubicBezTo>
                  <a:pt x="17366" y="5541"/>
                  <a:pt x="17207" y="6853"/>
                  <a:pt x="16784" y="7479"/>
                </a:cubicBezTo>
                <a:cubicBezTo>
                  <a:pt x="16610" y="7736"/>
                  <a:pt x="16549" y="8067"/>
                  <a:pt x="16618" y="8379"/>
                </a:cubicBezTo>
                <a:cubicBezTo>
                  <a:pt x="16817" y="9273"/>
                  <a:pt x="16689" y="9648"/>
                  <a:pt x="16656" y="9723"/>
                </a:cubicBezTo>
                <a:cubicBezTo>
                  <a:pt x="16631" y="9754"/>
                  <a:pt x="16607" y="9786"/>
                  <a:pt x="16584" y="9819"/>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5"/>
                  <a:pt x="21600" y="20035"/>
                </a:cubicBezTo>
                <a:cubicBezTo>
                  <a:pt x="21600" y="17119"/>
                  <a:pt x="19191" y="16215"/>
                  <a:pt x="18035" y="15774"/>
                </a:cubicBezTo>
              </a:path>
            </a:pathLst>
          </a:custGeom>
          <a:solidFill>
            <a:schemeClr val="bg1"/>
          </a:solidFill>
          <a:ln>
            <a:solidFill>
              <a:schemeClr val="bg1"/>
            </a:solidFill>
          </a:ln>
          <a:extLst/>
        </p:spPr>
        <p:txBody>
          <a:bodyPr lIns="0" tIns="0" rIns="0" bIns="0"/>
          <a:lstStyle/>
          <a:p>
            <a:endParaRPr lang="en-US" dirty="0">
              <a:latin typeface="Arial"/>
            </a:endParaRPr>
          </a:p>
        </p:txBody>
      </p:sp>
      <p:sp>
        <p:nvSpPr>
          <p:cNvPr id="11" name="AutoShape 35"/>
          <p:cNvSpPr>
            <a:spLocks/>
          </p:cNvSpPr>
          <p:nvPr/>
        </p:nvSpPr>
        <p:spPr bwMode="auto">
          <a:xfrm>
            <a:off x="10005432" y="1803618"/>
            <a:ext cx="1135303" cy="1135303"/>
          </a:xfrm>
          <a:custGeom>
            <a:avLst/>
            <a:gdLst/>
            <a:ahLst/>
            <a:cxnLst/>
            <a:rect l="0" t="0" r="r" b="b"/>
            <a:pathLst>
              <a:path w="21600" h="2160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a:solidFill>
              <a:schemeClr val="bg1"/>
            </a:solidFill>
          </a:ln>
          <a:extLst/>
        </p:spPr>
        <p:txBody>
          <a:bodyPr lIns="0" tIns="0" rIns="0" bIns="0"/>
          <a:lstStyle/>
          <a:p>
            <a:endParaRPr lang="en-US" dirty="0">
              <a:latin typeface="Arial"/>
            </a:endParaRPr>
          </a:p>
        </p:txBody>
      </p:sp>
      <p:sp>
        <p:nvSpPr>
          <p:cNvPr id="12" name="AutoShape 58"/>
          <p:cNvSpPr>
            <a:spLocks/>
          </p:cNvSpPr>
          <p:nvPr/>
        </p:nvSpPr>
        <p:spPr bwMode="auto">
          <a:xfrm>
            <a:off x="7057497" y="1803618"/>
            <a:ext cx="1135303" cy="1135303"/>
          </a:xfrm>
          <a:custGeom>
            <a:avLst/>
            <a:gdLst/>
            <a:ahLst/>
            <a:cxnLst/>
            <a:rect l="0" t="0" r="r" b="b"/>
            <a:pathLst>
              <a:path w="21600" h="21600">
                <a:moveTo>
                  <a:pt x="10800" y="982"/>
                </a:moveTo>
                <a:cubicBezTo>
                  <a:pt x="14012" y="982"/>
                  <a:pt x="16860" y="2525"/>
                  <a:pt x="18652" y="4909"/>
                </a:cubicBezTo>
                <a:lnTo>
                  <a:pt x="14727" y="4909"/>
                </a:lnTo>
                <a:cubicBezTo>
                  <a:pt x="14456" y="4909"/>
                  <a:pt x="14236" y="5129"/>
                  <a:pt x="14236" y="5400"/>
                </a:cubicBezTo>
                <a:cubicBezTo>
                  <a:pt x="14236" y="5671"/>
                  <a:pt x="14456" y="5891"/>
                  <a:pt x="14727" y="5891"/>
                </a:cubicBezTo>
                <a:lnTo>
                  <a:pt x="19636" y="5891"/>
                </a:lnTo>
                <a:cubicBezTo>
                  <a:pt x="19907" y="5891"/>
                  <a:pt x="20127" y="5671"/>
                  <a:pt x="20127" y="5400"/>
                </a:cubicBezTo>
                <a:lnTo>
                  <a:pt x="20127" y="491"/>
                </a:lnTo>
                <a:cubicBezTo>
                  <a:pt x="20127" y="220"/>
                  <a:pt x="19907" y="0"/>
                  <a:pt x="19636" y="0"/>
                </a:cubicBezTo>
                <a:cubicBezTo>
                  <a:pt x="19366" y="0"/>
                  <a:pt x="19145" y="220"/>
                  <a:pt x="19145" y="491"/>
                </a:cubicBezTo>
                <a:lnTo>
                  <a:pt x="19145" y="3962"/>
                </a:lnTo>
                <a:cubicBezTo>
                  <a:pt x="17166" y="1546"/>
                  <a:pt x="14166" y="0"/>
                  <a:pt x="10800" y="0"/>
                </a:cubicBezTo>
                <a:cubicBezTo>
                  <a:pt x="4835" y="0"/>
                  <a:pt x="0" y="4835"/>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39"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4" y="21600"/>
                  <a:pt x="10800" y="21600"/>
                </a:cubicBezTo>
                <a:cubicBezTo>
                  <a:pt x="16765" y="21600"/>
                  <a:pt x="21600" y="16765"/>
                  <a:pt x="21600" y="10800"/>
                </a:cubicBezTo>
                <a:cubicBezTo>
                  <a:pt x="21600" y="10529"/>
                  <a:pt x="21380" y="10309"/>
                  <a:pt x="21109" y="10309"/>
                </a:cubicBezTo>
              </a:path>
            </a:pathLst>
          </a:custGeom>
          <a:solidFill>
            <a:schemeClr val="bg1"/>
          </a:solidFill>
          <a:ln>
            <a:solidFill>
              <a:schemeClr val="bg1"/>
            </a:solidFill>
          </a:ln>
          <a:extLst/>
        </p:spPr>
        <p:txBody>
          <a:bodyPr lIns="0" tIns="0" rIns="0" bIns="0"/>
          <a:lstStyle/>
          <a:p>
            <a:endParaRPr lang="en-US" dirty="0">
              <a:latin typeface="Arial"/>
            </a:endParaRPr>
          </a:p>
        </p:txBody>
      </p:sp>
      <p:sp>
        <p:nvSpPr>
          <p:cNvPr id="13" name="AutoShape 49"/>
          <p:cNvSpPr>
            <a:spLocks/>
          </p:cNvSpPr>
          <p:nvPr/>
        </p:nvSpPr>
        <p:spPr bwMode="auto">
          <a:xfrm>
            <a:off x="1206850" y="1803618"/>
            <a:ext cx="1135303" cy="1135303"/>
          </a:xfrm>
          <a:custGeom>
            <a:avLst/>
            <a:gdLst/>
            <a:ahLst/>
            <a:cxnLst/>
            <a:rect l="0" t="0" r="r" b="b"/>
            <a:pathLst>
              <a:path w="21600" h="2160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a:solidFill>
              <a:schemeClr val="bg1"/>
            </a:solidFill>
          </a:ln>
          <a:extLst/>
        </p:spPr>
        <p:txBody>
          <a:bodyPr lIns="0" tIns="0" rIns="0" bIns="0"/>
          <a:lstStyle/>
          <a:p>
            <a:endParaRPr lang="en-US" dirty="0">
              <a:latin typeface="Arial"/>
            </a:endParaRPr>
          </a:p>
        </p:txBody>
      </p:sp>
    </p:spTree>
    <p:custDataLst>
      <p:tags r:id="rId1"/>
    </p:custDataLst>
    <p:extLst>
      <p:ext uri="{BB962C8B-B14F-4D97-AF65-F5344CB8AC3E}">
        <p14:creationId xmlns:p14="http://schemas.microsoft.com/office/powerpoint/2010/main" val="127455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DISTRIBUTION AT RGU: </a:t>
            </a:r>
            <a:r>
              <a:rPr lang="en-GB" u="sng" dirty="0" smtClean="0"/>
              <a:t>UG POPULATION</a:t>
            </a:r>
            <a:endParaRPr lang="en-GB" dirty="0"/>
          </a:p>
        </p:txBody>
      </p:sp>
      <p:graphicFrame>
        <p:nvGraphicFramePr>
          <p:cNvPr id="14" name="Chart 13"/>
          <p:cNvGraphicFramePr>
            <a:graphicFrameLocks/>
          </p:cNvGraphicFramePr>
          <p:nvPr>
            <p:extLst>
              <p:ext uri="{D42A27DB-BD31-4B8C-83A1-F6EECF244321}">
                <p14:modId xmlns:p14="http://schemas.microsoft.com/office/powerpoint/2010/main" val="688283144"/>
              </p:ext>
            </p:extLst>
          </p:nvPr>
        </p:nvGraphicFramePr>
        <p:xfrm>
          <a:off x="4664367" y="2912537"/>
          <a:ext cx="2887200" cy="173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2387202804"/>
              </p:ext>
            </p:extLst>
          </p:nvPr>
        </p:nvGraphicFramePr>
        <p:xfrm>
          <a:off x="2719661" y="1757053"/>
          <a:ext cx="6766744" cy="420102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7121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500"/>
                            </p:stCondLst>
                            <p:childTnLst>
                              <p:par>
                                <p:cTn id="11" presetID="42" presetClass="path" presetSubtype="0" accel="50000" decel="50000" fill="hold" grpId="0" nodeType="afterEffect">
                                  <p:stCondLst>
                                    <p:cond delay="0"/>
                                  </p:stCondLst>
                                  <p:childTnLst>
                                    <p:animMotion origin="layout" path="M -0.02954 4.07407E-6 L -0.40352 -0.28774 " pathEditMode="relative" rAng="0" ptsTypes="AA">
                                      <p:cBhvr>
                                        <p:cTn id="12" dur="1750" fill="hold"/>
                                        <p:tgtEl>
                                          <p:spTgt spid="14"/>
                                        </p:tgtEl>
                                        <p:attrNameLst>
                                          <p:attrName>ppt_x</p:attrName>
                                          <p:attrName>ppt_y</p:attrName>
                                        </p:attrNameLst>
                                      </p:cBhvr>
                                      <p:rCtr x="-18699" y="-1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DISTRIBUTION AT RGU: </a:t>
            </a:r>
            <a:r>
              <a:rPr lang="en-GB" u="sng" dirty="0" smtClean="0"/>
              <a:t>UG POPULATION</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687619184"/>
              </p:ext>
            </p:extLst>
          </p:nvPr>
        </p:nvGraphicFramePr>
        <p:xfrm>
          <a:off x="384413" y="1141200"/>
          <a:ext cx="8712000" cy="571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07217084"/>
              </p:ext>
            </p:extLst>
          </p:nvPr>
        </p:nvGraphicFramePr>
        <p:xfrm>
          <a:off x="-259307" y="949400"/>
          <a:ext cx="2887200" cy="173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517884433"/>
              </p:ext>
            </p:extLst>
          </p:nvPr>
        </p:nvGraphicFramePr>
        <p:xfrm>
          <a:off x="8804400" y="1000800"/>
          <a:ext cx="3387600" cy="58572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2866030" y="6500641"/>
            <a:ext cx="3739486" cy="338554"/>
          </a:xfrm>
          <a:prstGeom prst="rect">
            <a:avLst/>
          </a:prstGeom>
          <a:noFill/>
        </p:spPr>
        <p:txBody>
          <a:bodyPr wrap="square" rtlCol="0">
            <a:spAutoFit/>
          </a:bodyPr>
          <a:lstStyle/>
          <a:p>
            <a:pPr algn="ctr"/>
            <a:r>
              <a:rPr lang="en-GB" sz="1600" b="1" dirty="0" smtClean="0"/>
              <a:t>Current UG Population (June 2016)</a:t>
            </a:r>
            <a:endParaRPr lang="en-GB" sz="1600" b="1" dirty="0"/>
          </a:p>
        </p:txBody>
      </p:sp>
    </p:spTree>
    <p:custDataLst>
      <p:tags r:id="rId1"/>
    </p:custDataLst>
    <p:extLst>
      <p:ext uri="{BB962C8B-B14F-4D97-AF65-F5344CB8AC3E}">
        <p14:creationId xmlns:p14="http://schemas.microsoft.com/office/powerpoint/2010/main" val="357924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1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35531740"/>
              </p:ext>
            </p:extLst>
          </p:nvPr>
        </p:nvGraphicFramePr>
        <p:xfrm>
          <a:off x="4664367" y="2912537"/>
          <a:ext cx="2887200" cy="1731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GB" dirty="0" smtClean="0"/>
              <a:t>GENDER DISTRIBUTION AT RGU: </a:t>
            </a:r>
            <a:r>
              <a:rPr lang="en-GB" u="sng" dirty="0" smtClean="0"/>
              <a:t>UG APPLICANTS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80984337"/>
              </p:ext>
            </p:extLst>
          </p:nvPr>
        </p:nvGraphicFramePr>
        <p:xfrm>
          <a:off x="2719661" y="1757053"/>
          <a:ext cx="6766744" cy="420102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2102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500"/>
                            </p:stCondLst>
                            <p:childTnLst>
                              <p:par>
                                <p:cTn id="11" presetID="42" presetClass="path" presetSubtype="0" accel="50000" decel="50000" fill="hold" grpId="0" nodeType="afterEffect">
                                  <p:stCondLst>
                                    <p:cond delay="0"/>
                                  </p:stCondLst>
                                  <p:childTnLst>
                                    <p:animMotion origin="layout" path="M -0.02954 4.07407E-6 L -0.40352 -0.28774 " pathEditMode="relative" rAng="0" ptsTypes="AA">
                                      <p:cBhvr>
                                        <p:cTn id="12" dur="1750" fill="hold"/>
                                        <p:tgtEl>
                                          <p:spTgt spid="14"/>
                                        </p:tgtEl>
                                        <p:attrNameLst>
                                          <p:attrName>ppt_x</p:attrName>
                                          <p:attrName>ppt_y</p:attrName>
                                        </p:attrNameLst>
                                      </p:cBhvr>
                                      <p:rCtr x="-18699" y="-1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GENDER DISTRIBUTION AT RGU: </a:t>
            </a:r>
            <a:r>
              <a:rPr lang="en-GB" u="sng" dirty="0" smtClean="0"/>
              <a:t>UG APPLICANTS</a:t>
            </a:r>
            <a:endParaRPr lang="en-GB" dirty="0"/>
          </a:p>
        </p:txBody>
      </p:sp>
      <p:graphicFrame>
        <p:nvGraphicFramePr>
          <p:cNvPr id="5" name="Chart 4"/>
          <p:cNvGraphicFramePr>
            <a:graphicFrameLocks noChangeAspect="1"/>
          </p:cNvGraphicFramePr>
          <p:nvPr>
            <p:extLst>
              <p:ext uri="{D42A27DB-BD31-4B8C-83A1-F6EECF244321}">
                <p14:modId xmlns:p14="http://schemas.microsoft.com/office/powerpoint/2010/main" val="1122364341"/>
              </p:ext>
            </p:extLst>
          </p:nvPr>
        </p:nvGraphicFramePr>
        <p:xfrm>
          <a:off x="396849" y="1140074"/>
          <a:ext cx="8713031" cy="571792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053382" y="6484840"/>
            <a:ext cx="1419367" cy="338554"/>
          </a:xfrm>
          <a:prstGeom prst="rect">
            <a:avLst/>
          </a:prstGeom>
          <a:noFill/>
        </p:spPr>
        <p:txBody>
          <a:bodyPr wrap="square" rtlCol="0">
            <a:spAutoFit/>
          </a:bodyPr>
          <a:lstStyle/>
          <a:p>
            <a:r>
              <a:rPr lang="en-GB" sz="1600" b="1" dirty="0" smtClean="0"/>
              <a:t>2015/16 Entry</a:t>
            </a:r>
            <a:endParaRPr lang="en-GB" sz="1600" b="1" dirty="0"/>
          </a:p>
        </p:txBody>
      </p:sp>
      <p:graphicFrame>
        <p:nvGraphicFramePr>
          <p:cNvPr id="6" name="Chart 5"/>
          <p:cNvGraphicFramePr>
            <a:graphicFrameLocks/>
          </p:cNvGraphicFramePr>
          <p:nvPr>
            <p:extLst>
              <p:ext uri="{D42A27DB-BD31-4B8C-83A1-F6EECF244321}">
                <p14:modId xmlns:p14="http://schemas.microsoft.com/office/powerpoint/2010/main" val="971707054"/>
              </p:ext>
            </p:extLst>
          </p:nvPr>
        </p:nvGraphicFramePr>
        <p:xfrm>
          <a:off x="-252483" y="968279"/>
          <a:ext cx="2886501" cy="1731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970874067"/>
              </p:ext>
            </p:extLst>
          </p:nvPr>
        </p:nvGraphicFramePr>
        <p:xfrm>
          <a:off x="8802807" y="1000139"/>
          <a:ext cx="3389194" cy="5857861"/>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6290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1" presetClass="entr" presetSubtype="2"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heel(2)">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Graphic spid="7"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788160-\\mac\storage\projects - rgu\support department\delta\2016_elir_presentation\2016 elir powerpoint\elir2016.pptx"/>
  <p:tag name="ARTICULATE_PRESENTER_VERSION" val="7"/>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7412</TotalTime>
  <Words>2956</Words>
  <Application>Microsoft Office PowerPoint</Application>
  <PresentationFormat>Widescreen</PresentationFormat>
  <Paragraphs>277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Open Sans</vt:lpstr>
      <vt:lpstr>Office Theme</vt:lpstr>
      <vt:lpstr> Tackling Gender Imbalance</vt:lpstr>
      <vt:lpstr>IMPACT FOR ACCESS</vt:lpstr>
      <vt:lpstr>BACKGROUND</vt:lpstr>
      <vt:lpstr>BACKGROUND</vt:lpstr>
      <vt:lpstr>APPROACH</vt:lpstr>
      <vt:lpstr>GENDER DISTRIBUTION AT RGU: UG POPULATION</vt:lpstr>
      <vt:lpstr>GENDER DISTRIBUTION AT RGU: UG POPULATION</vt:lpstr>
      <vt:lpstr>GENDER DISTRIBUTION AT RGU: UG APPLICANTS</vt:lpstr>
      <vt:lpstr>GENDER DISTRIBUTION AT RGU: UG APPLICANTS</vt:lpstr>
      <vt:lpstr>GENDER DISTRIBUTION AT RGU: MEASURES OF SUCCESS</vt:lpstr>
      <vt:lpstr>GENDER DISTRIBUTION AT RGU: MEASURES OF SUCCESS</vt:lpstr>
      <vt:lpstr>RESEARCH</vt:lpstr>
      <vt:lpstr>ACTIVITY</vt:lpstr>
      <vt:lpstr>KEY FINDINGS </vt:lpstr>
      <vt:lpstr>KEY FINDINGS </vt:lpstr>
      <vt:lpstr>PARTNERSHIPS</vt:lpstr>
      <vt:lpstr>SUPPORT</vt:lpstr>
      <vt:lpstr>RECOMMENDATIONS</vt:lpstr>
      <vt:lpstr>NEXT STEPS - BREAKING THE CYCLE</vt:lpstr>
      <vt:lpstr>Questions &amp;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Paterson</dc:creator>
  <cp:lastModifiedBy>Gavin Lee</cp:lastModifiedBy>
  <cp:revision>376</cp:revision>
  <cp:lastPrinted>2016-06-13T11:55:20Z</cp:lastPrinted>
  <dcterms:created xsi:type="dcterms:W3CDTF">2016-03-10T07:24:40Z</dcterms:created>
  <dcterms:modified xsi:type="dcterms:W3CDTF">2016-09-12T14:44:51Z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1591ADC5-0E02-480E-AE2A-471568ABF23C</vt:lpwstr>
  </property>
  <property fmtid="{D5CDD505-2E9C-101B-9397-08002B2CF9AE}" pid="6" name="ArticulateProjectFull">
    <vt:lpwstr>S:\DELTA2\Outreach and Wider Access\Outreach\Team Projects\Gender Project\Events\Stirling Conference Presentation.ppta</vt:lpwstr>
  </property>
</Properties>
</file>