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2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PlaceHolder 1"/>
          <p:cNvSpPr>
            <a:spLocks noGrp="1"/>
          </p:cNvSpPr>
          <p:nvPr>
            <p:ph type="body"/>
          </p:nvPr>
        </p:nvSpPr>
        <p:spPr>
          <a:xfrm>
            <a:off x="756000" y="5078520"/>
            <a:ext cx="6047640" cy="4811040"/>
          </a:xfrm>
          <a:prstGeom prst="rect">
            <a:avLst/>
          </a:prstGeom>
        </p:spPr>
        <p:txBody>
          <a:bodyPr lIns="0" tIns="0" rIns="0" bIns="0"/>
          <a:lstStyle/>
          <a:p>
            <a:r>
              <a:rPr lang="en-GB" sz="2000" b="0" strike="noStrike" spc="-1">
                <a:solidFill>
                  <a:srgbClr val="000000"/>
                </a:solidFill>
                <a:uFill>
                  <a:solidFill>
                    <a:srgbClr val="FFFFFF"/>
                  </a:solidFill>
                </a:uFill>
                <a:latin typeface="Arial"/>
              </a:rPr>
              <a:t>Click to edit the notes' format</a:t>
            </a:r>
          </a:p>
        </p:txBody>
      </p:sp>
      <p:sp>
        <p:nvSpPr>
          <p:cNvPr id="109" name="PlaceHolder 2"/>
          <p:cNvSpPr>
            <a:spLocks noGrp="1"/>
          </p:cNvSpPr>
          <p:nvPr>
            <p:ph type="hdr"/>
          </p:nvPr>
        </p:nvSpPr>
        <p:spPr>
          <a:xfrm>
            <a:off x="0" y="0"/>
            <a:ext cx="3280680" cy="534240"/>
          </a:xfrm>
          <a:prstGeom prst="rect">
            <a:avLst/>
          </a:prstGeom>
        </p:spPr>
        <p:txBody>
          <a:bodyPr lIns="0" tIns="0" rIns="0" bIns="0"/>
          <a:lstStyle/>
          <a:p>
            <a:r>
              <a:rPr lang="en-GB" sz="1400" b="0" strike="noStrike" spc="-1">
                <a:solidFill>
                  <a:srgbClr val="000000"/>
                </a:solidFill>
                <a:uFill>
                  <a:solidFill>
                    <a:srgbClr val="FFFFFF"/>
                  </a:solidFill>
                </a:uFill>
                <a:latin typeface="Times New Roman"/>
              </a:rPr>
              <a:t> </a:t>
            </a:r>
          </a:p>
        </p:txBody>
      </p:sp>
      <p:sp>
        <p:nvSpPr>
          <p:cNvPr id="110" name="PlaceHolder 3"/>
          <p:cNvSpPr>
            <a:spLocks noGrp="1"/>
          </p:cNvSpPr>
          <p:nvPr>
            <p:ph type="dt"/>
          </p:nvPr>
        </p:nvSpPr>
        <p:spPr>
          <a:xfrm>
            <a:off x="4278960" y="0"/>
            <a:ext cx="3280680" cy="534240"/>
          </a:xfrm>
          <a:prstGeom prst="rect">
            <a:avLst/>
          </a:prstGeom>
        </p:spPr>
        <p:txBody>
          <a:bodyPr lIns="0" tIns="0" rIns="0" bIns="0"/>
          <a:lstStyle/>
          <a:p>
            <a:pPr algn="r"/>
            <a:r>
              <a:rPr lang="en-GB" sz="1400" b="0" strike="noStrike" spc="-1">
                <a:solidFill>
                  <a:srgbClr val="000000"/>
                </a:solidFill>
                <a:uFill>
                  <a:solidFill>
                    <a:srgbClr val="FFFFFF"/>
                  </a:solidFill>
                </a:uFill>
                <a:latin typeface="Times New Roman"/>
              </a:rPr>
              <a:t> </a:t>
            </a:r>
          </a:p>
        </p:txBody>
      </p:sp>
      <p:sp>
        <p:nvSpPr>
          <p:cNvPr id="111" name="PlaceHolder 4"/>
          <p:cNvSpPr>
            <a:spLocks noGrp="1"/>
          </p:cNvSpPr>
          <p:nvPr>
            <p:ph type="ftr"/>
          </p:nvPr>
        </p:nvSpPr>
        <p:spPr>
          <a:xfrm>
            <a:off x="0" y="10157400"/>
            <a:ext cx="3280680" cy="534240"/>
          </a:xfrm>
          <a:prstGeom prst="rect">
            <a:avLst/>
          </a:prstGeom>
        </p:spPr>
        <p:txBody>
          <a:bodyPr lIns="0" tIns="0" rIns="0" bIns="0" anchor="b"/>
          <a:lstStyle/>
          <a:p>
            <a:r>
              <a:rPr lang="en-GB" sz="1400" b="0" strike="noStrike" spc="-1">
                <a:solidFill>
                  <a:srgbClr val="000000"/>
                </a:solidFill>
                <a:uFill>
                  <a:solidFill>
                    <a:srgbClr val="FFFFFF"/>
                  </a:solidFill>
                </a:uFill>
                <a:latin typeface="Times New Roman"/>
              </a:rPr>
              <a:t> </a:t>
            </a:r>
          </a:p>
        </p:txBody>
      </p:sp>
      <p:sp>
        <p:nvSpPr>
          <p:cNvPr id="112" name="PlaceHolder 5"/>
          <p:cNvSpPr>
            <a:spLocks noGrp="1"/>
          </p:cNvSpPr>
          <p:nvPr>
            <p:ph type="sldNum"/>
          </p:nvPr>
        </p:nvSpPr>
        <p:spPr>
          <a:xfrm>
            <a:off x="4278960" y="10157400"/>
            <a:ext cx="3280680" cy="534240"/>
          </a:xfrm>
          <a:prstGeom prst="rect">
            <a:avLst/>
          </a:prstGeom>
        </p:spPr>
        <p:txBody>
          <a:bodyPr lIns="0" tIns="0" rIns="0" bIns="0" anchor="b"/>
          <a:lstStyle/>
          <a:p>
            <a:pPr algn="r"/>
            <a:fld id="{429A8D13-53CB-4420-9161-4C464E8D3489}" type="slidenum">
              <a:rPr lang="en-GB" sz="1400" b="0" strike="noStrike" spc="-1">
                <a:solidFill>
                  <a:srgbClr val="000000"/>
                </a:solidFill>
                <a:uFill>
                  <a:solidFill>
                    <a:srgbClr val="FFFFFF"/>
                  </a:solidFill>
                </a:uFill>
                <a:latin typeface="Times New Roman"/>
              </a:rPr>
              <a:t>‹#›</a:t>
            </a:fld>
            <a:endParaRPr lang="en-GB"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22316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756000" y="5078520"/>
            <a:ext cx="6045480" cy="4808520"/>
          </a:xfrm>
          <a:prstGeom prst="rect">
            <a:avLst/>
          </a:prstGeom>
        </p:spPr>
        <p:txBody>
          <a:bodyPr lIns="0" tIns="0" rIns="0" bIns="0"/>
          <a:lstStyle/>
          <a:p>
            <a:r>
              <a:rPr lang="en-GB" sz="2000" b="0" strike="noStrike" spc="-1">
                <a:solidFill>
                  <a:srgbClr val="000000"/>
                </a:solidFill>
                <a:uFill>
                  <a:solidFill>
                    <a:srgbClr val="FFFFFF"/>
                  </a:solidFill>
                </a:uFill>
                <a:latin typeface="Arial"/>
              </a:rPr>
              <a:t>Normal intro</a:t>
            </a:r>
            <a:endParaRPr lang="en-GB" sz="1800" b="0" strike="noStrike" spc="-1">
              <a:solidFill>
                <a:srgbClr val="000000"/>
              </a:solidFill>
              <a:uFill>
                <a:solidFill>
                  <a:srgbClr val="FFFFFF"/>
                </a:solidFill>
              </a:uFill>
              <a:latin typeface="Arial"/>
            </a:endParaRPr>
          </a:p>
          <a:p>
            <a:r>
              <a:rPr lang="en-GB" sz="2000" b="0" strike="noStrike" spc="-1">
                <a:solidFill>
                  <a:srgbClr val="000000"/>
                </a:solidFill>
                <a:uFill>
                  <a:solidFill>
                    <a:srgbClr val="FFFFFF"/>
                  </a:solidFill>
                </a:uFill>
                <a:latin typeface="Arial"/>
              </a:rPr>
              <a:t>Convictions are the forgotten barrier/characteristic when it comes to employment. </a:t>
            </a:r>
            <a:endParaRPr lang="en-GB" sz="1800" b="0" strike="noStrike" spc="-1">
              <a:solidFill>
                <a:srgbClr val="000000"/>
              </a:solidFill>
              <a:uFill>
                <a:solidFill>
                  <a:srgbClr val="FFFFFF"/>
                </a:solidFill>
              </a:uFill>
              <a:latin typeface="Arial"/>
            </a:endParaRPr>
          </a:p>
          <a:p>
            <a:r>
              <a:rPr lang="en-GB" sz="2000" b="0" strike="noStrike" spc="-1">
                <a:solidFill>
                  <a:srgbClr val="000000"/>
                </a:solidFill>
                <a:uFill>
                  <a:solidFill>
                    <a:srgbClr val="FFFFFF"/>
                  </a:solidFill>
                </a:uFill>
                <a:latin typeface="Arial"/>
              </a:rPr>
              <a:t>Not to say they are the same but convictions rarely if never come without additional equality barriers. </a:t>
            </a:r>
            <a:endParaRPr lang="en-GB" sz="18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72167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24" name="PlaceHolder 2"/>
          <p:cNvSpPr>
            <a:spLocks noGrp="1"/>
          </p:cNvSpPr>
          <p:nvPr>
            <p:ph type="body"/>
          </p:nvPr>
        </p:nvSpPr>
        <p:spPr>
          <a:xfrm>
            <a:off x="456840" y="160452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25" name="PlaceHolder 3"/>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30" name="PlaceHolder 5"/>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32"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33" name="PlaceHolder 3"/>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pic>
        <p:nvPicPr>
          <p:cNvPr id="34" name="Picture 33"/>
          <p:cNvPicPr/>
          <p:nvPr/>
        </p:nvPicPr>
        <p:blipFill>
          <a:blip r:embed="rId2"/>
          <a:stretch/>
        </p:blipFill>
        <p:spPr>
          <a:xfrm>
            <a:off x="2078640" y="1604520"/>
            <a:ext cx="4984920" cy="3977280"/>
          </a:xfrm>
          <a:prstGeom prst="rect">
            <a:avLst/>
          </a:prstGeom>
          <a:ln>
            <a:noFill/>
          </a:ln>
        </p:spPr>
      </p:pic>
      <p:pic>
        <p:nvPicPr>
          <p:cNvPr id="35" name="Picture 34"/>
          <p:cNvPicPr/>
          <p:nvPr/>
        </p:nvPicPr>
        <p:blipFill>
          <a:blip r:embed="rId2"/>
          <a:stretch/>
        </p:blipFill>
        <p:spPr>
          <a:xfrm>
            <a:off x="207864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456840" y="1604520"/>
            <a:ext cx="8228880" cy="397728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6840" y="273240"/>
            <a:ext cx="8228880" cy="530784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3" name="PlaceHolder 2"/>
          <p:cNvSpPr>
            <a:spLocks noGrp="1"/>
          </p:cNvSpPr>
          <p:nvPr>
            <p:ph type="subTitle"/>
          </p:nvPr>
        </p:nvSpPr>
        <p:spPr>
          <a:xfrm>
            <a:off x="456840" y="1604520"/>
            <a:ext cx="8228880" cy="397728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6840" y="160452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pic>
        <p:nvPicPr>
          <p:cNvPr id="70" name="Picture 69"/>
          <p:cNvPicPr/>
          <p:nvPr/>
        </p:nvPicPr>
        <p:blipFill>
          <a:blip r:embed="rId2"/>
          <a:stretch/>
        </p:blipFill>
        <p:spPr>
          <a:xfrm>
            <a:off x="2078640" y="1604520"/>
            <a:ext cx="4984920" cy="3977280"/>
          </a:xfrm>
          <a:prstGeom prst="rect">
            <a:avLst/>
          </a:prstGeom>
          <a:ln>
            <a:noFill/>
          </a:ln>
        </p:spPr>
      </p:pic>
      <p:pic>
        <p:nvPicPr>
          <p:cNvPr id="71" name="Picture 70"/>
          <p:cNvPicPr/>
          <p:nvPr/>
        </p:nvPicPr>
        <p:blipFill>
          <a:blip r:embed="rId2"/>
          <a:stretch/>
        </p:blipFill>
        <p:spPr>
          <a:xfrm>
            <a:off x="2078640" y="1604520"/>
            <a:ext cx="498492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75" name="PlaceHolder 2"/>
          <p:cNvSpPr>
            <a:spLocks noGrp="1"/>
          </p:cNvSpPr>
          <p:nvPr>
            <p:ph type="subTitle"/>
          </p:nvPr>
        </p:nvSpPr>
        <p:spPr>
          <a:xfrm>
            <a:off x="456840" y="1604520"/>
            <a:ext cx="8228880" cy="397728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79"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80" name="PlaceHolder 3"/>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5"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6840" y="273240"/>
            <a:ext cx="8228880" cy="530784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84"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85" name="PlaceHolder 3"/>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86" name="PlaceHolder 4"/>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88"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89"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90"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92"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93"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94" name="PlaceHolder 4"/>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96" name="PlaceHolder 2"/>
          <p:cNvSpPr>
            <a:spLocks noGrp="1"/>
          </p:cNvSpPr>
          <p:nvPr>
            <p:ph type="body"/>
          </p:nvPr>
        </p:nvSpPr>
        <p:spPr>
          <a:xfrm>
            <a:off x="456840" y="160452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97" name="PlaceHolder 3"/>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99"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00"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01"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02" name="PlaceHolder 5"/>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104" name="PlaceHolder 2"/>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05" name="PlaceHolder 3"/>
          <p:cNvSpPr>
            <a:spLocks noGrp="1"/>
          </p:cNvSpPr>
          <p:nvPr>
            <p:ph type="body"/>
          </p:nvPr>
        </p:nvSpPr>
        <p:spPr>
          <a:xfrm>
            <a:off x="456840" y="1604520"/>
            <a:ext cx="822888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pic>
        <p:nvPicPr>
          <p:cNvPr id="106" name="Picture 105"/>
          <p:cNvPicPr/>
          <p:nvPr/>
        </p:nvPicPr>
        <p:blipFill>
          <a:blip r:embed="rId2"/>
          <a:stretch/>
        </p:blipFill>
        <p:spPr>
          <a:xfrm>
            <a:off x="2078640" y="1604520"/>
            <a:ext cx="4984920" cy="3977280"/>
          </a:xfrm>
          <a:prstGeom prst="rect">
            <a:avLst/>
          </a:prstGeom>
          <a:ln>
            <a:noFill/>
          </a:ln>
        </p:spPr>
      </p:pic>
      <p:pic>
        <p:nvPicPr>
          <p:cNvPr id="107" name="Picture 106"/>
          <p:cNvPicPr/>
          <p:nvPr/>
        </p:nvPicPr>
        <p:blipFill>
          <a:blip r:embed="rId2"/>
          <a:stretch/>
        </p:blipFill>
        <p:spPr>
          <a:xfrm>
            <a:off x="2078640" y="1604520"/>
            <a:ext cx="4984920" cy="39772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7"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8" name="PlaceHolder 3"/>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6840" y="273240"/>
            <a:ext cx="8228880" cy="5307840"/>
          </a:xfrm>
          <a:prstGeom prst="rect">
            <a:avLst/>
          </a:prstGeom>
        </p:spPr>
        <p:txBody>
          <a:bodyPr lIns="0" tIns="0" rIns="0" bIns="0" anchor="ctr"/>
          <a:lstStyle/>
          <a:p>
            <a:pPr algn="ctr"/>
            <a:endParaRPr lang="en-GB"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3" name="PlaceHolder 3"/>
          <p:cNvSpPr>
            <a:spLocks noGrp="1"/>
          </p:cNvSpPr>
          <p:nvPr>
            <p:ph type="body"/>
          </p:nvPr>
        </p:nvSpPr>
        <p:spPr>
          <a:xfrm>
            <a:off x="45684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4" name="PlaceHolder 4"/>
          <p:cNvSpPr>
            <a:spLocks noGrp="1"/>
          </p:cNvSpPr>
          <p:nvPr>
            <p:ph type="body"/>
          </p:nvPr>
        </p:nvSpPr>
        <p:spPr>
          <a:xfrm>
            <a:off x="467352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16" name="PlaceHolder 2"/>
          <p:cNvSpPr>
            <a:spLocks noGrp="1"/>
          </p:cNvSpPr>
          <p:nvPr>
            <p:ph type="body"/>
          </p:nvPr>
        </p:nvSpPr>
        <p:spPr>
          <a:xfrm>
            <a:off x="456840" y="1604520"/>
            <a:ext cx="4015440" cy="397728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7"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18" name="PlaceHolder 4"/>
          <p:cNvSpPr>
            <a:spLocks noGrp="1"/>
          </p:cNvSpPr>
          <p:nvPr>
            <p:ph type="body"/>
          </p:nvPr>
        </p:nvSpPr>
        <p:spPr>
          <a:xfrm>
            <a:off x="4673520" y="368208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6840" y="273240"/>
            <a:ext cx="8228880" cy="1144800"/>
          </a:xfrm>
          <a:prstGeom prst="rect">
            <a:avLst/>
          </a:prstGeom>
        </p:spPr>
        <p:txBody>
          <a:bodyPr lIns="0" tIns="0" rIns="0" bIns="0" anchor="ctr"/>
          <a:lstStyle/>
          <a:p>
            <a:pPr algn="ctr"/>
            <a:endParaRPr lang="en-GB" sz="3990" b="0" strike="noStrike" spc="-1">
              <a:solidFill>
                <a:srgbClr val="000000"/>
              </a:solidFill>
              <a:uFill>
                <a:solidFill>
                  <a:srgbClr val="FFFFFF"/>
                </a:solidFill>
              </a:uFill>
              <a:latin typeface="Arial"/>
            </a:endParaRPr>
          </a:p>
        </p:txBody>
      </p:sp>
      <p:sp>
        <p:nvSpPr>
          <p:cNvPr id="20" name="PlaceHolder 2"/>
          <p:cNvSpPr>
            <a:spLocks noGrp="1"/>
          </p:cNvSpPr>
          <p:nvPr>
            <p:ph type="body"/>
          </p:nvPr>
        </p:nvSpPr>
        <p:spPr>
          <a:xfrm>
            <a:off x="45684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21" name="PlaceHolder 3"/>
          <p:cNvSpPr>
            <a:spLocks noGrp="1"/>
          </p:cNvSpPr>
          <p:nvPr>
            <p:ph type="body"/>
          </p:nvPr>
        </p:nvSpPr>
        <p:spPr>
          <a:xfrm>
            <a:off x="4673520" y="1604520"/>
            <a:ext cx="401544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
        <p:nvSpPr>
          <p:cNvPr id="22" name="PlaceHolder 4"/>
          <p:cNvSpPr>
            <a:spLocks noGrp="1"/>
          </p:cNvSpPr>
          <p:nvPr>
            <p:ph type="body"/>
          </p:nvPr>
        </p:nvSpPr>
        <p:spPr>
          <a:xfrm>
            <a:off x="456840" y="3682080"/>
            <a:ext cx="8228880" cy="1896840"/>
          </a:xfrm>
          <a:prstGeom prst="rect">
            <a:avLst/>
          </a:prstGeom>
        </p:spPr>
        <p:txBody>
          <a:bodyPr lIns="0" tIns="0" rIns="0" bIns="0"/>
          <a:lstStyle/>
          <a:p>
            <a:endParaRPr lang="en-GB" sz="29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GB" sz="4400" b="0" strike="noStrike" spc="-1">
                <a:solidFill>
                  <a:srgbClr val="000000"/>
                </a:solidFill>
                <a:uFill>
                  <a:solidFill>
                    <a:srgbClr val="FFFFFF"/>
                  </a:solidFill>
                </a:uFill>
                <a:latin typeface="Arial"/>
              </a:rPr>
              <a:t>Click to edit the title text format</a:t>
            </a:r>
          </a:p>
        </p:txBody>
      </p:sp>
      <p:sp>
        <p:nvSpPr>
          <p:cNvPr id="3"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GB"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GB"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GB"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GB"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GB" sz="4400" b="0" strike="noStrike" spc="-1">
                <a:solidFill>
                  <a:srgbClr val="000000"/>
                </a:solidFill>
                <a:uFill>
                  <a:solidFill>
                    <a:srgbClr val="FFFFFF"/>
                  </a:solidFill>
                </a:uFill>
                <a:latin typeface="Arial"/>
              </a:rPr>
              <a:t>Click to edit the title text format</a:t>
            </a: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en-GB"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GB"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GB"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GB"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GB"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6840" y="273240"/>
            <a:ext cx="8228880" cy="1144800"/>
          </a:xfrm>
          <a:prstGeom prst="rect">
            <a:avLst/>
          </a:prstGeom>
        </p:spPr>
        <p:txBody>
          <a:bodyPr lIns="0" tIns="0" rIns="0" bIns="0" anchor="ctr"/>
          <a:lstStyle/>
          <a:p>
            <a:pPr algn="ctr"/>
            <a:r>
              <a:rPr lang="en-GB" sz="3990" b="0" strike="noStrike" spc="-1">
                <a:solidFill>
                  <a:srgbClr val="000000"/>
                </a:solidFill>
                <a:uFill>
                  <a:solidFill>
                    <a:srgbClr val="FFFFFF"/>
                  </a:solidFill>
                </a:uFill>
                <a:latin typeface="Arial"/>
              </a:rPr>
              <a:t>Click to edit the title text format</a:t>
            </a:r>
          </a:p>
        </p:txBody>
      </p:sp>
      <p:sp>
        <p:nvSpPr>
          <p:cNvPr id="73" name="PlaceHolder 2"/>
          <p:cNvSpPr>
            <a:spLocks noGrp="1"/>
          </p:cNvSpPr>
          <p:nvPr>
            <p:ph type="body"/>
          </p:nvPr>
        </p:nvSpPr>
        <p:spPr>
          <a:xfrm>
            <a:off x="456840" y="1604520"/>
            <a:ext cx="8228880" cy="3977280"/>
          </a:xfrm>
          <a:prstGeom prst="rect">
            <a:avLst/>
          </a:prstGeom>
        </p:spPr>
        <p:txBody>
          <a:bodyPr lIns="0" tIns="0" rIns="0" bIns="0"/>
          <a:lstStyle/>
          <a:p>
            <a:pPr marL="432000" indent="-324000">
              <a:buClr>
                <a:srgbClr val="000000"/>
              </a:buClr>
              <a:buSzPct val="45000"/>
              <a:buFont typeface="Wingdings" charset="2"/>
              <a:buChar char=""/>
            </a:pPr>
            <a:r>
              <a:rPr lang="en-GB" sz="29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GB" sz="2539"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GB" sz="2179"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GB" sz="181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GB" sz="181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GB" sz="181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GB" sz="181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685800" y="2130480"/>
            <a:ext cx="7770960" cy="146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r>
              <a:rPr lang="en-GB" sz="4400" b="0" strike="noStrike" spc="-1">
                <a:solidFill>
                  <a:srgbClr val="000000"/>
                </a:solidFill>
                <a:uFill>
                  <a:solidFill>
                    <a:srgbClr val="FFFFFF"/>
                  </a:solidFill>
                </a:uFill>
                <a:latin typeface="Calibri"/>
                <a:ea typeface="DejaVu Sans"/>
              </a:rPr>
              <a:t>Studying With Conviction</a:t>
            </a:r>
            <a:endParaRPr lang="en-GB" sz="1800" b="0" strike="noStrike" spc="-1">
              <a:solidFill>
                <a:srgbClr val="000000"/>
              </a:solidFill>
              <a:uFill>
                <a:solidFill>
                  <a:srgbClr val="FFFFFF"/>
                </a:solidFill>
              </a:uFill>
              <a:latin typeface="Arial"/>
            </a:endParaRPr>
          </a:p>
          <a:p>
            <a:pPr algn="ctr">
              <a:lnSpc>
                <a:spcPct val="100000"/>
              </a:lnSpc>
            </a:pPr>
            <a:endParaRPr lang="en-GB" sz="1800" b="0" strike="noStrike" spc="-1">
              <a:solidFill>
                <a:srgbClr val="000000"/>
              </a:solidFill>
              <a:uFill>
                <a:solidFill>
                  <a:srgbClr val="FFFFFF"/>
                </a:solidFill>
              </a:uFill>
              <a:latin typeface="Arial"/>
            </a:endParaRPr>
          </a:p>
        </p:txBody>
      </p:sp>
      <p:sp>
        <p:nvSpPr>
          <p:cNvPr id="114" name="CustomShape 2"/>
          <p:cNvSpPr/>
          <p:nvPr/>
        </p:nvSpPr>
        <p:spPr>
          <a:xfrm>
            <a:off x="1371600" y="3886200"/>
            <a:ext cx="6399360" cy="1751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GB" sz="3200" b="0" strike="noStrike" spc="-1">
                <a:solidFill>
                  <a:srgbClr val="8B8B8B"/>
                </a:solidFill>
                <a:uFill>
                  <a:solidFill>
                    <a:srgbClr val="FFFFFF"/>
                  </a:solidFill>
                </a:uFill>
                <a:latin typeface="Calibri"/>
                <a:ea typeface="DejaVu Sans"/>
              </a:rPr>
              <a:t>Dughall Laing</a:t>
            </a:r>
            <a:endParaRPr lang="en-GB" sz="1800" b="0" strike="noStrike" spc="-1">
              <a:solidFill>
                <a:srgbClr val="000000"/>
              </a:solidFill>
              <a:uFill>
                <a:solidFill>
                  <a:srgbClr val="FFFFFF"/>
                </a:solidFill>
              </a:uFill>
              <a:latin typeface="Arial"/>
            </a:endParaRPr>
          </a:p>
          <a:p>
            <a:pPr algn="ctr">
              <a:lnSpc>
                <a:spcPct val="100000"/>
              </a:lnSpc>
            </a:pPr>
            <a:r>
              <a:rPr lang="en-GB" sz="3200" b="0" strike="noStrike" spc="-1">
                <a:solidFill>
                  <a:srgbClr val="8B8B8B"/>
                </a:solidFill>
                <a:uFill>
                  <a:solidFill>
                    <a:srgbClr val="FFFFFF"/>
                  </a:solidFill>
                </a:uFill>
                <a:latin typeface="Calibri"/>
                <a:ea typeface="DejaVu Sans"/>
              </a:rPr>
              <a:t>@RWithConviction</a:t>
            </a:r>
            <a:endParaRPr lang="en-GB" sz="1800" b="0" strike="noStrike" spc="-1">
              <a:solidFill>
                <a:srgbClr val="000000"/>
              </a:solidFill>
              <a:uFill>
                <a:solidFill>
                  <a:srgbClr val="FFFFFF"/>
                </a:solidFill>
              </a:uFill>
              <a:latin typeface="Arial"/>
            </a:endParaRPr>
          </a:p>
        </p:txBody>
      </p:sp>
      <p:pic>
        <p:nvPicPr>
          <p:cNvPr id="115" name="Picture 2"/>
          <p:cNvPicPr/>
          <p:nvPr/>
        </p:nvPicPr>
        <p:blipFill>
          <a:blip r:embed="rId2"/>
          <a:stretch/>
        </p:blipFill>
        <p:spPr>
          <a:xfrm>
            <a:off x="755640" y="0"/>
            <a:ext cx="7637760" cy="1256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35" name="CustomShape 2"/>
          <p:cNvSpPr/>
          <p:nvPr/>
        </p:nvSpPr>
        <p:spPr>
          <a:xfrm>
            <a:off x="457200" y="332640"/>
            <a:ext cx="8228160" cy="579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buClr>
                <a:srgbClr val="000000"/>
              </a:buClr>
              <a:buFont typeface="Arial"/>
              <a:buChar char="•"/>
            </a:pPr>
            <a:endParaRPr lang="en-GB" sz="3200" b="0" strike="noStrike" spc="-1" dirty="0" smtClean="0">
              <a:solidFill>
                <a:srgbClr val="000000"/>
              </a:solidFill>
              <a:uFill>
                <a:solidFill>
                  <a:srgbClr val="FFFFFF"/>
                </a:solidFill>
              </a:uFill>
              <a:latin typeface="Calibri"/>
              <a:ea typeface="DejaVu Sans"/>
            </a:endParaRPr>
          </a:p>
          <a:p>
            <a:pPr marL="343080" indent="-341640">
              <a:lnSpc>
                <a:spcPct val="100000"/>
              </a:lnSpc>
              <a:buClr>
                <a:srgbClr val="000000"/>
              </a:buClr>
              <a:buFont typeface="Arial"/>
              <a:buChar char="•"/>
            </a:pPr>
            <a:endParaRPr lang="en-GB" sz="3200" spc="-1" dirty="0">
              <a:solidFill>
                <a:srgbClr val="000000"/>
              </a:solidFill>
              <a:uFill>
                <a:solidFill>
                  <a:srgbClr val="FFFFFF"/>
                </a:solidFill>
              </a:uFill>
              <a:latin typeface="Calibri"/>
              <a:ea typeface="DejaVu Sans"/>
            </a:endParaRPr>
          </a:p>
          <a:p>
            <a:pPr marL="343080" indent="-341640">
              <a:lnSpc>
                <a:spcPct val="100000"/>
              </a:lnSpc>
              <a:buClr>
                <a:srgbClr val="000000"/>
              </a:buClr>
              <a:buFont typeface="Arial"/>
              <a:buChar char="•"/>
            </a:pPr>
            <a:r>
              <a:rPr lang="en-GB" sz="3200" b="0" strike="noStrike" spc="-1" dirty="0" smtClean="0">
                <a:solidFill>
                  <a:srgbClr val="000000"/>
                </a:solidFill>
                <a:uFill>
                  <a:solidFill>
                    <a:srgbClr val="FFFFFF"/>
                  </a:solidFill>
                </a:uFill>
                <a:latin typeface="Calibri"/>
                <a:ea typeface="DejaVu Sans"/>
              </a:rPr>
              <a:t>How </a:t>
            </a:r>
            <a:r>
              <a:rPr lang="en-GB" sz="3200" b="0" strike="noStrike" spc="-1" dirty="0">
                <a:solidFill>
                  <a:srgbClr val="000000"/>
                </a:solidFill>
                <a:uFill>
                  <a:solidFill>
                    <a:srgbClr val="FFFFFF"/>
                  </a:solidFill>
                </a:uFill>
                <a:latin typeface="Calibri"/>
                <a:ea typeface="DejaVu Sans"/>
              </a:rPr>
              <a:t>does it feel to be asked about your criminal history?</a:t>
            </a:r>
            <a:endParaRPr lang="en-GB" sz="1800" b="0" strike="noStrike" spc="-1" dirty="0">
              <a:solidFill>
                <a:srgbClr val="000000"/>
              </a:solidFill>
              <a:uFill>
                <a:solidFill>
                  <a:srgbClr val="FFFFFF"/>
                </a:solidFill>
              </a:uFill>
              <a:latin typeface="Arial"/>
            </a:endParaRPr>
          </a:p>
          <a:p>
            <a:pPr marL="1440">
              <a:lnSpc>
                <a:spcPct val="100000"/>
              </a:lnSpc>
              <a:buClr>
                <a:srgbClr val="000000"/>
              </a:buClr>
            </a:pPr>
            <a:endParaRPr lang="en-GB" sz="18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3200" b="0" strike="noStrike" spc="-1" dirty="0">
                <a:solidFill>
                  <a:srgbClr val="000000"/>
                </a:solidFill>
                <a:uFill>
                  <a:solidFill>
                    <a:srgbClr val="FFFFFF"/>
                  </a:solidFill>
                </a:uFill>
                <a:latin typeface="Calibri"/>
                <a:ea typeface="DejaVu Sans"/>
              </a:rPr>
              <a:t>Is a criminal conviction a reliable risk proxy?</a:t>
            </a:r>
            <a:endParaRPr lang="en-GB" sz="1800" b="0" strike="noStrike" spc="-1" dirty="0">
              <a:solidFill>
                <a:srgbClr val="000000"/>
              </a:solidFill>
              <a:uFill>
                <a:solidFill>
                  <a:srgbClr val="FFFFFF"/>
                </a:solidFill>
              </a:uFill>
              <a:latin typeface="Arial"/>
            </a:endParaRPr>
          </a:p>
          <a:p>
            <a:pPr marL="1440">
              <a:lnSpc>
                <a:spcPct val="100000"/>
              </a:lnSpc>
              <a:buClr>
                <a:srgbClr val="000000"/>
              </a:buClr>
            </a:pPr>
            <a:endParaRPr lang="en-GB" sz="18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3200" b="0" strike="noStrike" spc="-1" dirty="0">
                <a:solidFill>
                  <a:srgbClr val="000000"/>
                </a:solidFill>
                <a:uFill>
                  <a:solidFill>
                    <a:srgbClr val="FFFFFF"/>
                  </a:solidFill>
                </a:uFill>
                <a:latin typeface="Calibri"/>
                <a:ea typeface="DejaVu Sans"/>
              </a:rPr>
              <a:t>How many students are arrested or convicted while they are studying and what support do they need?</a:t>
            </a:r>
            <a:endParaRPr lang="en-GB" sz="1800" b="0" strike="noStrike" spc="-1" dirty="0">
              <a:solidFill>
                <a:srgbClr val="000000"/>
              </a:solidFill>
              <a:uFill>
                <a:solidFill>
                  <a:srgbClr val="FFFFFF"/>
                </a:solidFill>
              </a:uFill>
              <a:latin typeface="Arial"/>
            </a:endParaRPr>
          </a:p>
          <a:p>
            <a:pPr>
              <a:lnSpc>
                <a:spcPct val="100000"/>
              </a:lnSpc>
            </a:pPr>
            <a:endParaRPr lang="en-GB"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456840" y="273240"/>
            <a:ext cx="8224920" cy="114156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GB" sz="4400" b="0" strike="noStrike" spc="-1">
                <a:solidFill>
                  <a:srgbClr val="000000"/>
                </a:solidFill>
                <a:uFill>
                  <a:solidFill>
                    <a:srgbClr val="FFFFFF"/>
                  </a:solidFill>
                </a:uFill>
                <a:latin typeface="Arial"/>
                <a:ea typeface="DejaVu Sans"/>
              </a:rPr>
              <a:t>More information</a:t>
            </a:r>
            <a:endParaRPr lang="en-GB" sz="1639" b="0" strike="noStrike" spc="-1">
              <a:solidFill>
                <a:srgbClr val="000000"/>
              </a:solidFill>
              <a:uFill>
                <a:solidFill>
                  <a:srgbClr val="FFFFFF"/>
                </a:solidFill>
              </a:uFill>
              <a:latin typeface="Arial"/>
            </a:endParaRPr>
          </a:p>
        </p:txBody>
      </p:sp>
      <p:sp>
        <p:nvSpPr>
          <p:cNvPr id="137" name="CustomShape 2"/>
          <p:cNvSpPr/>
          <p:nvPr/>
        </p:nvSpPr>
        <p:spPr>
          <a:xfrm>
            <a:off x="456840" y="1240920"/>
            <a:ext cx="8224920" cy="3974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GB" sz="4000" b="0" strike="noStrike" spc="-1">
                <a:solidFill>
                  <a:srgbClr val="000000"/>
                </a:solidFill>
                <a:uFill>
                  <a:solidFill>
                    <a:srgbClr val="FFFFFF"/>
                  </a:solidFill>
                </a:uFill>
                <a:latin typeface="Arial"/>
                <a:ea typeface="DejaVu Sans"/>
              </a:rPr>
              <a:t>www.recruitwithconviction.org.uk</a:t>
            </a:r>
            <a:endParaRPr lang="en-GB" sz="1639" b="0" strike="noStrike" spc="-1">
              <a:solidFill>
                <a:srgbClr val="000000"/>
              </a:solidFill>
              <a:uFill>
                <a:solidFill>
                  <a:srgbClr val="FFFFFF"/>
                </a:solidFill>
              </a:uFill>
              <a:latin typeface="Arial"/>
            </a:endParaRPr>
          </a:p>
          <a:p>
            <a:pPr algn="ctr">
              <a:lnSpc>
                <a:spcPct val="100000"/>
              </a:lnSpc>
            </a:pPr>
            <a:endParaRPr lang="en-GB" sz="1639" b="0" strike="noStrike" spc="-1">
              <a:solidFill>
                <a:srgbClr val="000000"/>
              </a:solidFill>
              <a:uFill>
                <a:solidFill>
                  <a:srgbClr val="FFFFFF"/>
                </a:solidFill>
              </a:uFill>
              <a:latin typeface="Arial"/>
            </a:endParaRPr>
          </a:p>
          <a:p>
            <a:pPr algn="ctr">
              <a:lnSpc>
                <a:spcPct val="100000"/>
              </a:lnSpc>
            </a:pPr>
            <a:r>
              <a:rPr lang="en-GB" sz="3200" b="0" strike="noStrike" spc="-1">
                <a:solidFill>
                  <a:srgbClr val="000000"/>
                </a:solidFill>
                <a:uFill>
                  <a:solidFill>
                    <a:srgbClr val="FFFFFF"/>
                  </a:solidFill>
                </a:uFill>
                <a:latin typeface="Arial"/>
                <a:ea typeface="DejaVu Sans"/>
              </a:rPr>
              <a:t>dughall@recruitwithconviction.org.uk</a:t>
            </a:r>
            <a:endParaRPr lang="en-GB" sz="1639" b="0" strike="noStrike" spc="-1">
              <a:solidFill>
                <a:srgbClr val="000000"/>
              </a:solidFill>
              <a:uFill>
                <a:solidFill>
                  <a:srgbClr val="FFFFFF"/>
                </a:solidFill>
              </a:uFill>
              <a:latin typeface="Arial"/>
            </a:endParaRPr>
          </a:p>
          <a:p>
            <a:pPr algn="ctr">
              <a:lnSpc>
                <a:spcPct val="100000"/>
              </a:lnSpc>
            </a:pPr>
            <a:endParaRPr lang="en-GB" sz="1639" b="0" strike="noStrike" spc="-1">
              <a:solidFill>
                <a:srgbClr val="000000"/>
              </a:solidFill>
              <a:uFill>
                <a:solidFill>
                  <a:srgbClr val="FFFFFF"/>
                </a:solidFill>
              </a:uFill>
              <a:latin typeface="Arial"/>
            </a:endParaRPr>
          </a:p>
        </p:txBody>
      </p:sp>
      <p:pic>
        <p:nvPicPr>
          <p:cNvPr id="138" name="Picture"/>
          <p:cNvPicPr/>
          <p:nvPr/>
        </p:nvPicPr>
        <p:blipFill>
          <a:blip r:embed="rId3"/>
          <a:stretch/>
        </p:blipFill>
        <p:spPr>
          <a:xfrm>
            <a:off x="627480" y="4637520"/>
            <a:ext cx="7898760" cy="20149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17"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3200" b="0" strike="noStrike" spc="-1" dirty="0" smtClean="0">
                <a:solidFill>
                  <a:srgbClr val="000000"/>
                </a:solidFill>
                <a:uFill>
                  <a:solidFill>
                    <a:srgbClr val="FFFFFF"/>
                  </a:solidFill>
                </a:uFill>
                <a:latin typeface="Calibri"/>
                <a:ea typeface="DejaVu Sans"/>
              </a:rPr>
              <a:t>Studying </a:t>
            </a:r>
            <a:r>
              <a:rPr lang="en-GB" sz="3200" b="0" strike="noStrike" spc="-1" dirty="0">
                <a:solidFill>
                  <a:srgbClr val="000000"/>
                </a:solidFill>
                <a:uFill>
                  <a:solidFill>
                    <a:srgbClr val="FFFFFF"/>
                  </a:solidFill>
                </a:uFill>
                <a:latin typeface="Calibri"/>
                <a:ea typeface="DejaVu Sans"/>
              </a:rPr>
              <a:t>With Conviction - The impact of criminal convictions on access to and outcomes from tertiary education.</a:t>
            </a:r>
            <a:endParaRPr lang="en-GB" sz="1800" b="0" strike="noStrike" spc="-1" dirty="0">
              <a:solidFill>
                <a:srgbClr val="000000"/>
              </a:solidFill>
              <a:uFill>
                <a:solidFill>
                  <a:srgbClr val="FFFFFF"/>
                </a:solidFill>
              </a:uFill>
              <a:latin typeface="Arial"/>
            </a:endParaRPr>
          </a:p>
          <a:p>
            <a:endParaRPr lang="en-GB" sz="1800" b="0" strike="noStrike" spc="-1" dirty="0">
              <a:solidFill>
                <a:srgbClr val="000000"/>
              </a:solidFill>
              <a:uFill>
                <a:solidFill>
                  <a:srgbClr val="FFFFFF"/>
                </a:solidFill>
              </a:uFill>
              <a:latin typeface="Arial"/>
            </a:endParaRPr>
          </a:p>
          <a:p>
            <a:pPr marL="343080" indent="-341640">
              <a:lnSpc>
                <a:spcPct val="100000"/>
              </a:lnSpc>
            </a:pPr>
            <a:r>
              <a:rPr lang="en-GB" sz="3200" b="0" strike="noStrike" spc="-1" dirty="0">
                <a:solidFill>
                  <a:srgbClr val="000000"/>
                </a:solidFill>
                <a:uFill>
                  <a:solidFill>
                    <a:srgbClr val="FFFFFF"/>
                  </a:solidFill>
                </a:uFill>
                <a:latin typeface="Calibri"/>
                <a:ea typeface="DejaVu Sans"/>
              </a:rPr>
              <a:t>This interactive workshop will review </a:t>
            </a:r>
            <a:r>
              <a:rPr lang="en-GB" sz="3200" b="0" strike="noStrike" spc="-1" dirty="0" smtClean="0">
                <a:solidFill>
                  <a:srgbClr val="000000"/>
                </a:solidFill>
                <a:uFill>
                  <a:solidFill>
                    <a:srgbClr val="FFFFFF"/>
                  </a:solidFill>
                </a:uFill>
                <a:latin typeface="Calibri"/>
                <a:ea typeface="DejaVu Sans"/>
              </a:rPr>
              <a:t>the</a:t>
            </a:r>
          </a:p>
          <a:p>
            <a:pPr marL="343080" indent="-341640">
              <a:lnSpc>
                <a:spcPct val="100000"/>
              </a:lnSpc>
            </a:pPr>
            <a:r>
              <a:rPr lang="en-GB" sz="3200" b="0" strike="noStrike" spc="-1" dirty="0" smtClean="0">
                <a:solidFill>
                  <a:srgbClr val="000000"/>
                </a:solidFill>
                <a:uFill>
                  <a:solidFill>
                    <a:srgbClr val="FFFFFF"/>
                  </a:solidFill>
                </a:uFill>
                <a:latin typeface="Calibri"/>
                <a:ea typeface="DejaVu Sans"/>
              </a:rPr>
              <a:t>findings </a:t>
            </a:r>
            <a:r>
              <a:rPr lang="en-GB" sz="3200" b="0" strike="noStrike" spc="-1" dirty="0">
                <a:solidFill>
                  <a:srgbClr val="000000"/>
                </a:solidFill>
                <a:uFill>
                  <a:solidFill>
                    <a:srgbClr val="FFFFFF"/>
                  </a:solidFill>
                </a:uFill>
                <a:latin typeface="Calibri"/>
                <a:ea typeface="DejaVu Sans"/>
              </a:rPr>
              <a:t>of the Studying With Conviction </a:t>
            </a:r>
            <a:r>
              <a:rPr lang="en-GB" sz="3200" b="0" strike="noStrike" spc="-1" dirty="0" smtClean="0">
                <a:solidFill>
                  <a:srgbClr val="000000"/>
                </a:solidFill>
                <a:uFill>
                  <a:solidFill>
                    <a:srgbClr val="FFFFFF"/>
                  </a:solidFill>
                </a:uFill>
                <a:latin typeface="Calibri"/>
                <a:ea typeface="DejaVu Sans"/>
              </a:rPr>
              <a:t>project</a:t>
            </a:r>
          </a:p>
          <a:p>
            <a:pPr marL="343080" indent="-341640">
              <a:lnSpc>
                <a:spcPct val="100000"/>
              </a:lnSpc>
            </a:pPr>
            <a:r>
              <a:rPr lang="en-GB" sz="3200" b="0" strike="noStrike" spc="-1" dirty="0" smtClean="0">
                <a:solidFill>
                  <a:srgbClr val="000000"/>
                </a:solidFill>
                <a:uFill>
                  <a:solidFill>
                    <a:srgbClr val="FFFFFF"/>
                  </a:solidFill>
                </a:uFill>
                <a:latin typeface="Calibri"/>
                <a:ea typeface="DejaVu Sans"/>
              </a:rPr>
              <a:t>and </a:t>
            </a:r>
            <a:r>
              <a:rPr lang="en-GB" sz="3200" b="0" strike="noStrike" spc="-1" dirty="0">
                <a:solidFill>
                  <a:srgbClr val="000000"/>
                </a:solidFill>
                <a:uFill>
                  <a:solidFill>
                    <a:srgbClr val="FFFFFF"/>
                  </a:solidFill>
                </a:uFill>
                <a:latin typeface="Calibri"/>
                <a:ea typeface="DejaVu Sans"/>
              </a:rPr>
              <a:t>open discussions about providing </a:t>
            </a:r>
            <a:r>
              <a:rPr lang="en-GB" sz="3200" b="0" strike="noStrike" spc="-1" dirty="0" smtClean="0">
                <a:solidFill>
                  <a:srgbClr val="000000"/>
                </a:solidFill>
                <a:uFill>
                  <a:solidFill>
                    <a:srgbClr val="FFFFFF"/>
                  </a:solidFill>
                </a:uFill>
                <a:latin typeface="Calibri"/>
                <a:ea typeface="DejaVu Sans"/>
              </a:rPr>
              <a:t>solutions</a:t>
            </a:r>
          </a:p>
          <a:p>
            <a:pPr marL="343080" indent="-341640">
              <a:lnSpc>
                <a:spcPct val="100000"/>
              </a:lnSpc>
            </a:pPr>
            <a:r>
              <a:rPr lang="en-GB" sz="3200" b="0" strike="noStrike" spc="-1" dirty="0" smtClean="0">
                <a:solidFill>
                  <a:srgbClr val="000000"/>
                </a:solidFill>
                <a:uFill>
                  <a:solidFill>
                    <a:srgbClr val="FFFFFF"/>
                  </a:solidFill>
                </a:uFill>
                <a:latin typeface="Calibri"/>
                <a:ea typeface="DejaVu Sans"/>
              </a:rPr>
              <a:t>for </a:t>
            </a:r>
            <a:r>
              <a:rPr lang="en-GB" sz="3200" b="0" strike="noStrike" spc="-1" dirty="0">
                <a:solidFill>
                  <a:srgbClr val="000000"/>
                </a:solidFill>
                <a:uFill>
                  <a:solidFill>
                    <a:srgbClr val="FFFFFF"/>
                  </a:solidFill>
                </a:uFill>
                <a:latin typeface="Calibri"/>
                <a:ea typeface="DejaVu Sans"/>
              </a:rPr>
              <a:t>conviction disclosure anxiety through </a:t>
            </a:r>
            <a:r>
              <a:rPr lang="en-GB" sz="3200" b="0" strike="noStrike" spc="-1" dirty="0" smtClean="0">
                <a:solidFill>
                  <a:srgbClr val="000000"/>
                </a:solidFill>
                <a:uFill>
                  <a:solidFill>
                    <a:srgbClr val="FFFFFF"/>
                  </a:solidFill>
                </a:uFill>
                <a:latin typeface="Calibri"/>
                <a:ea typeface="DejaVu Sans"/>
              </a:rPr>
              <a:t>the</a:t>
            </a:r>
          </a:p>
          <a:p>
            <a:pPr marL="343080" indent="-341640">
              <a:lnSpc>
                <a:spcPct val="100000"/>
              </a:lnSpc>
            </a:pPr>
            <a:r>
              <a:rPr lang="en-GB" sz="3200" b="0" strike="noStrike" spc="-1" dirty="0" smtClean="0">
                <a:solidFill>
                  <a:srgbClr val="000000"/>
                </a:solidFill>
                <a:uFill>
                  <a:solidFill>
                    <a:srgbClr val="FFFFFF"/>
                  </a:solidFill>
                </a:uFill>
                <a:latin typeface="Calibri"/>
                <a:ea typeface="DejaVu Sans"/>
              </a:rPr>
              <a:t>student </a:t>
            </a:r>
            <a:r>
              <a:rPr lang="en-GB" sz="3200" b="0" strike="noStrike" spc="-1" dirty="0">
                <a:solidFill>
                  <a:srgbClr val="000000"/>
                </a:solidFill>
                <a:uFill>
                  <a:solidFill>
                    <a:srgbClr val="FFFFFF"/>
                  </a:solidFill>
                </a:uFill>
                <a:latin typeface="Calibri"/>
                <a:ea typeface="DejaVu Sans"/>
              </a:rPr>
              <a:t>cycle.</a:t>
            </a:r>
            <a:endParaRPr lang="en-GB"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19"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sp>
      <p:pic>
        <p:nvPicPr>
          <p:cNvPr id="120" name="Picture 2"/>
          <p:cNvPicPr/>
          <p:nvPr/>
        </p:nvPicPr>
        <p:blipFill>
          <a:blip r:embed="rId2"/>
          <a:stretch/>
        </p:blipFill>
        <p:spPr>
          <a:xfrm>
            <a:off x="0" y="0"/>
            <a:ext cx="9142560" cy="6856560"/>
          </a:xfrm>
          <a:prstGeom prst="rect">
            <a:avLst/>
          </a:prstGeom>
          <a:ln>
            <a:noFill/>
          </a:ln>
        </p:spPr>
      </p:pic>
      <p:sp>
        <p:nvSpPr>
          <p:cNvPr id="121" name="CustomShape 3"/>
          <p:cNvSpPr/>
          <p:nvPr/>
        </p:nvSpPr>
        <p:spPr>
          <a:xfrm>
            <a:off x="0" y="404640"/>
            <a:ext cx="3706560" cy="3044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GB" sz="4400" b="0" strike="noStrike" spc="-1">
                <a:solidFill>
                  <a:srgbClr val="000000"/>
                </a:solidFill>
                <a:uFill>
                  <a:solidFill>
                    <a:srgbClr val="FFFFFF"/>
                  </a:solidFill>
                </a:uFill>
                <a:latin typeface="Calibri"/>
                <a:ea typeface="DejaVu Sans"/>
              </a:rPr>
              <a:t>Feeling exposed in unfamiliar environments!</a:t>
            </a:r>
            <a:endParaRPr lang="en-GB" sz="1800" b="0" strike="noStrike" spc="-1">
              <a:solidFill>
                <a:srgbClr val="000000"/>
              </a:solidFill>
              <a:uFill>
                <a:solidFill>
                  <a:srgbClr val="FFFFFF"/>
                </a:solidFill>
              </a:uFill>
              <a:latin typeface="Arial"/>
            </a:endParaRPr>
          </a:p>
          <a:p>
            <a:pPr>
              <a:lnSpc>
                <a:spcPct val="100000"/>
              </a:lnSpc>
            </a:pPr>
            <a:endParaRPr lang="en-GB"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pic>
        <p:nvPicPr>
          <p:cNvPr id="123" name="Picture 2"/>
          <p:cNvPicPr/>
          <p:nvPr/>
        </p:nvPicPr>
        <p:blipFill>
          <a:blip r:embed="rId2"/>
          <a:stretch/>
        </p:blipFill>
        <p:spPr>
          <a:xfrm>
            <a:off x="179640" y="1196640"/>
            <a:ext cx="8748720" cy="1438560"/>
          </a:xfrm>
          <a:prstGeom prst="rect">
            <a:avLst/>
          </a:prstGeom>
          <a:ln>
            <a:noFill/>
          </a:ln>
        </p:spPr>
      </p:pic>
      <p:pic>
        <p:nvPicPr>
          <p:cNvPr id="124" name="Picture 3"/>
          <p:cNvPicPr/>
          <p:nvPr/>
        </p:nvPicPr>
        <p:blipFill>
          <a:blip r:embed="rId3"/>
          <a:stretch/>
        </p:blipFill>
        <p:spPr>
          <a:xfrm>
            <a:off x="0" y="2565000"/>
            <a:ext cx="9142560" cy="4291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26" name="CustomShape 2"/>
          <p:cNvSpPr/>
          <p:nvPr/>
        </p:nvSpPr>
        <p:spPr>
          <a:xfrm>
            <a:off x="457200" y="332640"/>
            <a:ext cx="8228160" cy="579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buClr>
                <a:srgbClr val="000000"/>
              </a:buClr>
              <a:buFont typeface="Arial"/>
              <a:buChar char="•"/>
            </a:pPr>
            <a:endParaRPr lang="en-GB" sz="2400" b="0" strike="noStrike" spc="-1" dirty="0" smtClean="0">
              <a:solidFill>
                <a:srgbClr val="000000"/>
              </a:solidFill>
              <a:uFill>
                <a:solidFill>
                  <a:srgbClr val="FFFFFF"/>
                </a:solidFill>
              </a:uFill>
              <a:latin typeface="Calibri"/>
              <a:ea typeface="DejaVu Sans"/>
            </a:endParaRPr>
          </a:p>
          <a:p>
            <a:pPr marL="343080" indent="-341640">
              <a:lnSpc>
                <a:spcPct val="100000"/>
              </a:lnSpc>
              <a:buClr>
                <a:srgbClr val="000000"/>
              </a:buClr>
              <a:buFont typeface="Arial"/>
              <a:buChar char="•"/>
            </a:pPr>
            <a:r>
              <a:rPr lang="en-GB" sz="2400" b="0" strike="noStrike" spc="-1" dirty="0" smtClean="0">
                <a:solidFill>
                  <a:srgbClr val="000000"/>
                </a:solidFill>
                <a:uFill>
                  <a:solidFill>
                    <a:srgbClr val="FFFFFF"/>
                  </a:solidFill>
                </a:uFill>
                <a:latin typeface="Calibri"/>
                <a:ea typeface="DejaVu Sans"/>
              </a:rPr>
              <a:t>How </a:t>
            </a:r>
            <a:r>
              <a:rPr lang="en-GB" sz="2400" b="0" strike="noStrike" spc="-1" dirty="0">
                <a:solidFill>
                  <a:srgbClr val="000000"/>
                </a:solidFill>
                <a:uFill>
                  <a:solidFill>
                    <a:srgbClr val="FFFFFF"/>
                  </a:solidFill>
                </a:uFill>
                <a:latin typeface="Calibri"/>
                <a:ea typeface="DejaVu Sans"/>
              </a:rPr>
              <a:t>common are convictions?</a:t>
            </a:r>
            <a:endParaRPr lang="en-GB" sz="1600" b="0" strike="noStrike" spc="-1" dirty="0">
              <a:solidFill>
                <a:srgbClr val="000000"/>
              </a:solidFill>
              <a:uFill>
                <a:solidFill>
                  <a:srgbClr val="FFFFFF"/>
                </a:solidFill>
              </a:uFill>
              <a:latin typeface="Arial"/>
            </a:endParaRPr>
          </a:p>
          <a:p>
            <a:pPr marL="1440">
              <a:lnSpc>
                <a:spcPct val="100000"/>
              </a:lnSpc>
              <a:buClr>
                <a:srgbClr val="000000"/>
              </a:buClr>
            </a:pPr>
            <a:endParaRPr lang="en-GB" sz="16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2400" b="0" strike="noStrike" spc="-1" dirty="0">
                <a:solidFill>
                  <a:srgbClr val="000000"/>
                </a:solidFill>
                <a:uFill>
                  <a:solidFill>
                    <a:srgbClr val="FFFFFF"/>
                  </a:solidFill>
                </a:uFill>
                <a:latin typeface="Calibri"/>
                <a:ea typeface="DejaVu Sans"/>
              </a:rPr>
              <a:t>Do we harbour conscious or unconscious bias relating to people with convictions and how does that manifest when it is combined with other “different from me” observations such as weight, height, race, gender and other barriers or protected characteristics</a:t>
            </a:r>
            <a:r>
              <a:rPr lang="en-GB" sz="2400" b="0" strike="noStrike" spc="-1" dirty="0" smtClean="0">
                <a:solidFill>
                  <a:srgbClr val="000000"/>
                </a:solidFill>
                <a:uFill>
                  <a:solidFill>
                    <a:srgbClr val="FFFFFF"/>
                  </a:solidFill>
                </a:uFill>
                <a:latin typeface="Calibri"/>
                <a:ea typeface="DejaVu Sans"/>
              </a:rPr>
              <a:t>?</a:t>
            </a:r>
          </a:p>
          <a:p>
            <a:pPr marL="1440">
              <a:lnSpc>
                <a:spcPct val="100000"/>
              </a:lnSpc>
              <a:buClr>
                <a:srgbClr val="000000"/>
              </a:buClr>
            </a:pPr>
            <a:endParaRPr lang="en-GB" sz="16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2400" b="0" strike="noStrike" spc="-1" dirty="0">
                <a:solidFill>
                  <a:srgbClr val="000000"/>
                </a:solidFill>
                <a:uFill>
                  <a:solidFill>
                    <a:srgbClr val="FFFFFF"/>
                  </a:solidFill>
                </a:uFill>
                <a:latin typeface="Calibri"/>
                <a:ea typeface="DejaVu Sans"/>
              </a:rPr>
              <a:t>Do people with convictions face discriminatory decisions from employers, insurers, landlords and others</a:t>
            </a:r>
            <a:r>
              <a:rPr lang="en-GB" sz="2400" b="0" strike="noStrike" spc="-1" dirty="0" smtClean="0">
                <a:solidFill>
                  <a:srgbClr val="000000"/>
                </a:solidFill>
                <a:uFill>
                  <a:solidFill>
                    <a:srgbClr val="FFFFFF"/>
                  </a:solidFill>
                </a:uFill>
                <a:latin typeface="Calibri"/>
                <a:ea typeface="DejaVu Sans"/>
              </a:rPr>
              <a:t>?</a:t>
            </a:r>
          </a:p>
          <a:p>
            <a:pPr marL="1440">
              <a:lnSpc>
                <a:spcPct val="100000"/>
              </a:lnSpc>
              <a:buClr>
                <a:srgbClr val="000000"/>
              </a:buClr>
            </a:pPr>
            <a:endParaRPr lang="en-GB" sz="16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2400" b="0" strike="noStrike" spc="-1" dirty="0">
                <a:solidFill>
                  <a:srgbClr val="000000"/>
                </a:solidFill>
                <a:uFill>
                  <a:solidFill>
                    <a:srgbClr val="FFFFFF"/>
                  </a:solidFill>
                </a:uFill>
                <a:latin typeface="Calibri"/>
                <a:ea typeface="DejaVu Sans"/>
              </a:rPr>
              <a:t>When a range of decisions go against people with convictions, do they tend to attribute their criminal record as the important factor in this decision? </a:t>
            </a:r>
            <a:endParaRPr lang="en-GB" sz="16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GB" sz="4400" b="0" strike="noStrike" spc="-1">
                <a:solidFill>
                  <a:srgbClr val="000000"/>
                </a:solidFill>
                <a:uFill>
                  <a:solidFill>
                    <a:srgbClr val="FFFFFF"/>
                  </a:solidFill>
                </a:uFill>
                <a:latin typeface="Calibri"/>
                <a:ea typeface="DejaVu Sans"/>
              </a:rPr>
              <a:t>Discussion </a:t>
            </a:r>
            <a:endParaRPr lang="en-GB" sz="1800" b="0" strike="noStrike" spc="-1">
              <a:solidFill>
                <a:srgbClr val="000000"/>
              </a:solidFill>
              <a:uFill>
                <a:solidFill>
                  <a:srgbClr val="FFFFFF"/>
                </a:solidFill>
              </a:uFill>
              <a:latin typeface="Arial"/>
            </a:endParaRPr>
          </a:p>
        </p:txBody>
      </p:sp>
      <p:sp>
        <p:nvSpPr>
          <p:cNvPr id="128"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pPr>
            <a:r>
              <a:rPr lang="en-GB" sz="4400" b="0" strike="noStrike" spc="-1">
                <a:solidFill>
                  <a:srgbClr val="000000"/>
                </a:solidFill>
                <a:uFill>
                  <a:solidFill>
                    <a:srgbClr val="FFFFFF"/>
                  </a:solidFill>
                </a:uFill>
                <a:latin typeface="Calibri"/>
                <a:ea typeface="DejaVu Sans"/>
              </a:rPr>
              <a:t>What would best practice look like for the following stages:</a:t>
            </a:r>
            <a:endParaRPr lang="en-GB" sz="1800" b="0" strike="noStrike" spc="-1">
              <a:solidFill>
                <a:srgbClr val="000000"/>
              </a:solidFill>
              <a:uFill>
                <a:solidFill>
                  <a:srgbClr val="FFFFFF"/>
                </a:solidFill>
              </a:uFill>
              <a:latin typeface="Arial"/>
            </a:endParaRPr>
          </a:p>
          <a:p>
            <a:pPr marL="343080" indent="-341640">
              <a:lnSpc>
                <a:spcPct val="100000"/>
              </a:lnSpc>
            </a:pPr>
            <a:endParaRPr lang="en-GB" sz="1800" b="0" strike="noStrike" spc="-1">
              <a:solidFill>
                <a:srgbClr val="000000"/>
              </a:solidFill>
              <a:uFill>
                <a:solidFill>
                  <a:srgbClr val="FFFFFF"/>
                </a:solidFill>
              </a:uFill>
              <a:latin typeface="Arial"/>
            </a:endParaRPr>
          </a:p>
          <a:p>
            <a:pPr marL="514440" indent="-513000">
              <a:lnSpc>
                <a:spcPct val="100000"/>
              </a:lnSpc>
              <a:buClr>
                <a:srgbClr val="000000"/>
              </a:buClr>
              <a:buFont typeface="Arial"/>
              <a:buAutoNum type="arabicPeriod"/>
            </a:pPr>
            <a:r>
              <a:rPr lang="en-GB" sz="3200" b="0" strike="noStrike" spc="-1">
                <a:solidFill>
                  <a:srgbClr val="000000"/>
                </a:solidFill>
                <a:uFill>
                  <a:solidFill>
                    <a:srgbClr val="FFFFFF"/>
                  </a:solidFill>
                </a:uFill>
                <a:latin typeface="Calibri"/>
                <a:ea typeface="DejaVu Sans"/>
              </a:rPr>
              <a:t> Pre-admissions</a:t>
            </a:r>
            <a:endParaRPr lang="en-GB" sz="1800" b="0" strike="noStrike" spc="-1">
              <a:solidFill>
                <a:srgbClr val="000000"/>
              </a:solidFill>
              <a:uFill>
                <a:solidFill>
                  <a:srgbClr val="FFFFFF"/>
                </a:solidFill>
              </a:uFill>
              <a:latin typeface="Arial"/>
            </a:endParaRPr>
          </a:p>
          <a:p>
            <a:pPr marL="514440" indent="-513000">
              <a:lnSpc>
                <a:spcPct val="100000"/>
              </a:lnSpc>
              <a:buClr>
                <a:srgbClr val="000000"/>
              </a:buClr>
              <a:buFont typeface="Arial"/>
              <a:buAutoNum type="arabicPeriod"/>
            </a:pPr>
            <a:r>
              <a:rPr lang="en-GB" sz="3200" b="0" strike="noStrike" spc="-1">
                <a:solidFill>
                  <a:srgbClr val="000000"/>
                </a:solidFill>
                <a:uFill>
                  <a:solidFill>
                    <a:srgbClr val="FFFFFF"/>
                  </a:solidFill>
                </a:uFill>
                <a:latin typeface="Calibri"/>
                <a:ea typeface="DejaVu Sans"/>
              </a:rPr>
              <a:t>Admissions </a:t>
            </a:r>
            <a:endParaRPr lang="en-GB"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57200" y="274680"/>
            <a:ext cx="8361720" cy="6249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GB" sz="8000" b="0" strike="noStrike" spc="-1">
                <a:solidFill>
                  <a:srgbClr val="000000"/>
                </a:solidFill>
                <a:uFill>
                  <a:solidFill>
                    <a:srgbClr val="FFFFFF"/>
                  </a:solidFill>
                </a:uFill>
                <a:latin typeface="Calibri"/>
                <a:ea typeface="DejaVu Sans"/>
              </a:rPr>
              <a:t>What Escalates and De-escalated Conviction Disclosure Anxiety?</a:t>
            </a:r>
            <a:endParaRPr lang="en-GB"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sp>
      <p:sp>
        <p:nvSpPr>
          <p:cNvPr id="131" name="CustomShape 2"/>
          <p:cNvSpPr/>
          <p:nvPr/>
        </p:nvSpPr>
        <p:spPr>
          <a:xfrm>
            <a:off x="457200" y="332640"/>
            <a:ext cx="8228160" cy="579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buClr>
                <a:srgbClr val="000000"/>
              </a:buClr>
              <a:buFont typeface="Arial"/>
              <a:buChar char="•"/>
            </a:pPr>
            <a:r>
              <a:rPr lang="en-GB" sz="2800" b="0" strike="noStrike" spc="-1" dirty="0">
                <a:solidFill>
                  <a:srgbClr val="000000"/>
                </a:solidFill>
                <a:uFill>
                  <a:solidFill>
                    <a:srgbClr val="FFFFFF"/>
                  </a:solidFill>
                </a:uFill>
                <a:latin typeface="Calibri"/>
                <a:ea typeface="DejaVu Sans"/>
              </a:rPr>
              <a:t>To what extent is there self de-selection by people with convictions due to misconceptions and does this contribute to self selecting stereotypes and avoidance behaviour, self de-selection, lying on application forms and conviction disclosure anxiety?</a:t>
            </a:r>
            <a:endParaRPr lang="en-GB" sz="1800" b="0" strike="noStrike" spc="-1" dirty="0">
              <a:solidFill>
                <a:srgbClr val="000000"/>
              </a:solidFill>
              <a:uFill>
                <a:solidFill>
                  <a:srgbClr val="FFFFFF"/>
                </a:solidFill>
              </a:uFill>
              <a:latin typeface="Arial"/>
            </a:endParaRPr>
          </a:p>
          <a:p>
            <a:pPr marL="1440">
              <a:lnSpc>
                <a:spcPct val="100000"/>
              </a:lnSpc>
              <a:buClr>
                <a:srgbClr val="000000"/>
              </a:buClr>
            </a:pPr>
            <a:endParaRPr lang="en-GB" sz="18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2800" b="0" strike="noStrike" spc="-1" dirty="0">
                <a:solidFill>
                  <a:srgbClr val="000000"/>
                </a:solidFill>
                <a:uFill>
                  <a:solidFill>
                    <a:srgbClr val="FFFFFF"/>
                  </a:solidFill>
                </a:uFill>
                <a:latin typeface="Calibri"/>
                <a:ea typeface="DejaVu Sans"/>
              </a:rPr>
              <a:t>What rights and responsibilities do people with convictions have to withhold or disclose conviction information in different circumstances?</a:t>
            </a:r>
            <a:endParaRPr lang="en-GB" sz="1800" b="0" strike="noStrike" spc="-1" dirty="0">
              <a:solidFill>
                <a:srgbClr val="000000"/>
              </a:solidFill>
              <a:uFill>
                <a:solidFill>
                  <a:srgbClr val="FFFFFF"/>
                </a:solidFill>
              </a:uFill>
              <a:latin typeface="Arial"/>
            </a:endParaRPr>
          </a:p>
          <a:p>
            <a:pPr marL="1440">
              <a:lnSpc>
                <a:spcPct val="100000"/>
              </a:lnSpc>
              <a:buClr>
                <a:srgbClr val="000000"/>
              </a:buClr>
            </a:pPr>
            <a:endParaRPr lang="en-GB" sz="1800" b="0" strike="noStrike" spc="-1" dirty="0">
              <a:solidFill>
                <a:srgbClr val="000000"/>
              </a:solidFill>
              <a:uFill>
                <a:solidFill>
                  <a:srgbClr val="FFFFFF"/>
                </a:solidFill>
              </a:uFill>
              <a:latin typeface="Arial"/>
            </a:endParaRPr>
          </a:p>
          <a:p>
            <a:pPr marL="343080" indent="-341640">
              <a:lnSpc>
                <a:spcPct val="100000"/>
              </a:lnSpc>
              <a:buClr>
                <a:srgbClr val="000000"/>
              </a:buClr>
              <a:buFont typeface="Arial"/>
              <a:buChar char="•"/>
            </a:pPr>
            <a:r>
              <a:rPr lang="en-GB" sz="2800" b="0" strike="noStrike" spc="-1" dirty="0">
                <a:solidFill>
                  <a:srgbClr val="000000"/>
                </a:solidFill>
                <a:uFill>
                  <a:solidFill>
                    <a:srgbClr val="FFFFFF"/>
                  </a:solidFill>
                </a:uFill>
                <a:latin typeface="Calibri"/>
                <a:ea typeface="DejaVu Sans"/>
              </a:rPr>
              <a:t>Do people with convictions know about these rights and responsibilities?</a:t>
            </a:r>
            <a:r>
              <a:rPr lang="en-GB" sz="3200" b="0" strike="noStrike" spc="-1" dirty="0">
                <a:solidFill>
                  <a:srgbClr val="000000"/>
                </a:solidFill>
                <a:uFill>
                  <a:solidFill>
                    <a:srgbClr val="FFFFFF"/>
                  </a:solidFill>
                </a:uFill>
                <a:latin typeface="Calibri"/>
                <a:ea typeface="DejaVu Sans"/>
              </a:rPr>
              <a:t> </a:t>
            </a:r>
            <a:endParaRPr lang="en-GB"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457200" y="274680"/>
            <a:ext cx="8228160" cy="1141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GB" sz="4400" b="0" strike="noStrike" spc="-1">
                <a:solidFill>
                  <a:srgbClr val="000000"/>
                </a:solidFill>
                <a:uFill>
                  <a:solidFill>
                    <a:srgbClr val="FFFFFF"/>
                  </a:solidFill>
                </a:uFill>
                <a:latin typeface="Calibri"/>
                <a:ea typeface="DejaVu Sans"/>
              </a:rPr>
              <a:t>Discussion </a:t>
            </a:r>
            <a:endParaRPr lang="en-GB" sz="1800" b="0" strike="noStrike" spc="-1">
              <a:solidFill>
                <a:srgbClr val="000000"/>
              </a:solidFill>
              <a:uFill>
                <a:solidFill>
                  <a:srgbClr val="FFFFFF"/>
                </a:solidFill>
              </a:uFill>
              <a:latin typeface="Arial"/>
            </a:endParaRPr>
          </a:p>
        </p:txBody>
      </p:sp>
      <p:sp>
        <p:nvSpPr>
          <p:cNvPr id="133" name="CustomShape 2"/>
          <p:cNvSpPr/>
          <p:nvPr/>
        </p:nvSpPr>
        <p:spPr>
          <a:xfrm>
            <a:off x="457200" y="1600200"/>
            <a:ext cx="8228160" cy="4524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1640">
              <a:lnSpc>
                <a:spcPct val="100000"/>
              </a:lnSpc>
            </a:pPr>
            <a:r>
              <a:rPr lang="en-GB" sz="4400" b="0" strike="noStrike" spc="-1">
                <a:solidFill>
                  <a:srgbClr val="000000"/>
                </a:solidFill>
                <a:uFill>
                  <a:solidFill>
                    <a:srgbClr val="FFFFFF"/>
                  </a:solidFill>
                </a:uFill>
                <a:latin typeface="Calibri"/>
                <a:ea typeface="DejaVu Sans"/>
              </a:rPr>
              <a:t>What would best practice look like for the following stages:</a:t>
            </a:r>
            <a:endParaRPr lang="en-GB" sz="1800" b="0" strike="noStrike" spc="-1">
              <a:solidFill>
                <a:srgbClr val="000000"/>
              </a:solidFill>
              <a:uFill>
                <a:solidFill>
                  <a:srgbClr val="FFFFFF"/>
                </a:solidFill>
              </a:uFill>
              <a:latin typeface="Arial"/>
            </a:endParaRPr>
          </a:p>
          <a:p>
            <a:pPr marL="343080" indent="-341640">
              <a:lnSpc>
                <a:spcPct val="100000"/>
              </a:lnSpc>
            </a:pPr>
            <a:endParaRPr lang="en-GB" sz="1800" b="0" strike="noStrike" spc="-1">
              <a:solidFill>
                <a:srgbClr val="000000"/>
              </a:solidFill>
              <a:uFill>
                <a:solidFill>
                  <a:srgbClr val="FFFFFF"/>
                </a:solidFill>
              </a:uFill>
              <a:latin typeface="Arial"/>
            </a:endParaRPr>
          </a:p>
          <a:p>
            <a:pPr marL="514440" indent="-513000">
              <a:lnSpc>
                <a:spcPct val="100000"/>
              </a:lnSpc>
              <a:buClr>
                <a:srgbClr val="000000"/>
              </a:buClr>
              <a:buFont typeface="Arial"/>
              <a:buAutoNum type="arabicPeriod"/>
            </a:pPr>
            <a:r>
              <a:rPr lang="en-GB" sz="3200" b="0" strike="noStrike" spc="-1">
                <a:solidFill>
                  <a:srgbClr val="000000"/>
                </a:solidFill>
                <a:uFill>
                  <a:solidFill>
                    <a:srgbClr val="FFFFFF"/>
                  </a:solidFill>
                </a:uFill>
                <a:latin typeface="Calibri"/>
                <a:ea typeface="DejaVu Sans"/>
              </a:rPr>
              <a:t> Student Services</a:t>
            </a:r>
            <a:endParaRPr lang="en-GB" sz="1800" b="0" strike="noStrike" spc="-1">
              <a:solidFill>
                <a:srgbClr val="000000"/>
              </a:solidFill>
              <a:uFill>
                <a:solidFill>
                  <a:srgbClr val="FFFFFF"/>
                </a:solidFill>
              </a:uFill>
              <a:latin typeface="Arial"/>
            </a:endParaRPr>
          </a:p>
          <a:p>
            <a:pPr marL="514440" indent="-513000">
              <a:lnSpc>
                <a:spcPct val="100000"/>
              </a:lnSpc>
              <a:buClr>
                <a:srgbClr val="000000"/>
              </a:buClr>
              <a:buFont typeface="Arial"/>
              <a:buAutoNum type="arabicPeriod"/>
            </a:pPr>
            <a:r>
              <a:rPr lang="en-GB" sz="3200" b="0" strike="noStrike" spc="-1">
                <a:solidFill>
                  <a:srgbClr val="000000"/>
                </a:solidFill>
                <a:uFill>
                  <a:solidFill>
                    <a:srgbClr val="FFFFFF"/>
                  </a:solidFill>
                </a:uFill>
                <a:latin typeface="Calibri"/>
                <a:ea typeface="DejaVu Sans"/>
              </a:rPr>
              <a:t>Careers Guidance</a:t>
            </a:r>
            <a:endParaRPr lang="en-GB" sz="1800" b="0" strike="noStrike" spc="-1">
              <a:solidFill>
                <a:srgbClr val="000000"/>
              </a:solidFill>
              <a:uFill>
                <a:solidFill>
                  <a:srgbClr val="FFFFFF"/>
                </a:solidFill>
              </a:uFill>
              <a:latin typeface="Arial"/>
            </a:endParaRPr>
          </a:p>
          <a:p>
            <a:pPr>
              <a:lnSpc>
                <a:spcPct val="100000"/>
              </a:lnSpc>
            </a:pPr>
            <a:endParaRPr lang="en-GB" sz="1800" b="0" strike="noStrike" spc="-1">
              <a:solidFill>
                <a:srgbClr val="000000"/>
              </a:solidFill>
              <a:uFill>
                <a:solidFill>
                  <a:srgbClr val="FFFFFF"/>
                </a:solidFill>
              </a:uFill>
              <a:latin typeface="Arial"/>
            </a:endParaRPr>
          </a:p>
          <a:p>
            <a:pPr>
              <a:lnSpc>
                <a:spcPct val="100000"/>
              </a:lnSpc>
            </a:pPr>
            <a:endParaRPr lang="en-GB" sz="1800" b="0" strike="noStrike" spc="-1">
              <a:solidFill>
                <a:srgbClr val="000000"/>
              </a:solidFill>
              <a:uFill>
                <a:solidFill>
                  <a:srgbClr val="FFFFFF"/>
                </a:solidFill>
              </a:uFill>
              <a:latin typeface="Arial"/>
            </a:endParaRPr>
          </a:p>
          <a:p>
            <a:pPr>
              <a:lnSpc>
                <a:spcPct val="100000"/>
              </a:lnSpc>
            </a:pPr>
            <a:endParaRPr lang="en-GB"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16049</TotalTime>
  <Words>334</Words>
  <Application>Microsoft Office PowerPoint</Application>
  <PresentationFormat>On-screen Show (4:3)</PresentationFormat>
  <Paragraphs>50</Paragraphs>
  <Slides>11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DejaVu Sans</vt:lpstr>
      <vt:lpstr>Symbol</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Meganexus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Studying With Conviction</dc:title>
  <dc:subject/>
  <dc:creator>Richard.Thomson</dc:creator>
  <dc:description/>
  <cp:lastModifiedBy>Nicole Cairns</cp:lastModifiedBy>
  <cp:revision>476</cp:revision>
  <dcterms:created xsi:type="dcterms:W3CDTF">2015-11-27T11:20:09Z</dcterms:created>
  <dcterms:modified xsi:type="dcterms:W3CDTF">2018-03-26T13:42:58Z</dcterms:modified>
  <dc:language>en-GB</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Meganexus Ltd</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8</vt:i4>
  </property>
</Properties>
</file>