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62" r:id="rId2"/>
    <p:sldId id="268" r:id="rId3"/>
    <p:sldId id="269" r:id="rId4"/>
    <p:sldId id="264" r:id="rId5"/>
    <p:sldId id="279" r:id="rId6"/>
    <p:sldId id="266" r:id="rId7"/>
    <p:sldId id="270" r:id="rId8"/>
    <p:sldId id="271" r:id="rId9"/>
    <p:sldId id="272" r:id="rId10"/>
    <p:sldId id="273" r:id="rId11"/>
    <p:sldId id="274" r:id="rId12"/>
    <p:sldId id="275" r:id="rId13"/>
    <p:sldId id="276" r:id="rId14"/>
    <p:sldId id="263" r:id="rId15"/>
    <p:sldId id="257" r:id="rId16"/>
    <p:sldId id="258" r:id="rId17"/>
    <p:sldId id="259" r:id="rId18"/>
    <p:sldId id="260" r:id="rId19"/>
    <p:sldId id="265" r:id="rId20"/>
    <p:sldId id="278"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30" autoAdjust="0"/>
  </p:normalViewPr>
  <p:slideViewPr>
    <p:cSldViewPr snapToGrid="0">
      <p:cViewPr varScale="1">
        <p:scale>
          <a:sx n="101" d="100"/>
          <a:sy n="101" d="100"/>
        </p:scale>
        <p:origin x="12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dirty="0" smtClean="0"/>
              <a:t>60% answered yes. This is who helped</a:t>
            </a:r>
            <a:endParaRPr lang="en-US" dirty="0"/>
          </a:p>
        </c:rich>
      </c:tx>
      <c:layout>
        <c:manualLayout>
          <c:xMode val="edge"/>
          <c:yMode val="edge"/>
          <c:x val="5.4742957130358705E-3"/>
          <c:y val="0"/>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7505553805774274"/>
          <c:y val="0.27176575158033478"/>
          <c:w val="0.39662131281792129"/>
          <c:h val="0.69906638397871224"/>
        </c:manualLayout>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6346-4CA3-87DF-C2A3864AD1F1}"/>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6346-4CA3-87DF-C2A3864AD1F1}"/>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6346-4CA3-87DF-C2A3864AD1F1}"/>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6346-4CA3-87DF-C2A3864AD1F1}"/>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6346-4CA3-87DF-C2A3864AD1F1}"/>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6346-4CA3-87DF-C2A3864AD1F1}"/>
              </c:ext>
            </c:extLst>
          </c:dPt>
          <c:dLbls>
            <c:dLbl>
              <c:idx val="0"/>
              <c:layout>
                <c:manualLayout>
                  <c:x val="-0.31639398075240593"/>
                  <c:y val="2.3510182557991009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4381382245590172"/>
                      <c:h val="0.17365739309484332"/>
                    </c:manualLayout>
                  </c15:layout>
                </c:ext>
                <c:ext xmlns:c16="http://schemas.microsoft.com/office/drawing/2014/chart" uri="{C3380CC4-5D6E-409C-BE32-E72D297353CC}">
                  <c16:uniqueId val="{00000001-6346-4CA3-87DF-C2A3864AD1F1}"/>
                </c:ext>
              </c:extLst>
            </c:dLbl>
            <c:dLbl>
              <c:idx val="1"/>
              <c:layout>
                <c:manualLayout>
                  <c:x val="1.7777777777777778E-2"/>
                  <c:y val="-3.6944780379544809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6346-4CA3-87DF-C2A3864AD1F1}"/>
                </c:ext>
              </c:extLst>
            </c:dLbl>
            <c:dLbl>
              <c:idx val="2"/>
              <c:layout>
                <c:manualLayout>
                  <c:x val="4.977777777777765E-2"/>
                  <c:y val="-8.3965409953510928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6346-4CA3-87DF-C2A3864AD1F1}"/>
                </c:ext>
              </c:extLst>
            </c:dLbl>
            <c:dLbl>
              <c:idx val="3"/>
              <c:layout>
                <c:manualLayout>
                  <c:x val="8.1777777777777783E-2"/>
                  <c:y val="-3.3586163981404989E-3"/>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6346-4CA3-87DF-C2A3864AD1F1}"/>
                </c:ext>
              </c:extLst>
            </c:dLbl>
            <c:dLbl>
              <c:idx val="4"/>
              <c:layout>
                <c:manualLayout>
                  <c:x val="-4.1764969378827649E-2"/>
                  <c:y val="-0.13955117248769544"/>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717333333333331"/>
                      <c:h val="0.17365739309484332"/>
                    </c:manualLayout>
                  </c15:layout>
                </c:ext>
                <c:ext xmlns:c16="http://schemas.microsoft.com/office/drawing/2014/chart" uri="{C3380CC4-5D6E-409C-BE32-E72D297353CC}">
                  <c16:uniqueId val="{00000009-6346-4CA3-87DF-C2A3864AD1F1}"/>
                </c:ext>
              </c:extLst>
            </c:dLbl>
            <c:dLbl>
              <c:idx val="5"/>
              <c:layout>
                <c:manualLayout>
                  <c:x val="-6.6693894380277938E-2"/>
                  <c:y val="0.19815836749028573"/>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6346-4CA3-87DF-C2A3864AD1F1}"/>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College/Universities</c:v>
                </c:pt>
                <c:pt idx="1">
                  <c:v>Friends</c:v>
                </c:pt>
                <c:pt idx="2">
                  <c:v>Guidance Teachers</c:v>
                </c:pt>
                <c:pt idx="3">
                  <c:v>Other</c:v>
                </c:pt>
                <c:pt idx="4">
                  <c:v>Parent/Guardian/Family members</c:v>
                </c:pt>
                <c:pt idx="5">
                  <c:v>Subject Teachers</c:v>
                </c:pt>
              </c:strCache>
            </c:strRef>
          </c:cat>
          <c:val>
            <c:numRef>
              <c:f>Sheet1!$B$2:$B$7</c:f>
              <c:numCache>
                <c:formatCode>0%</c:formatCode>
                <c:ptCount val="6"/>
                <c:pt idx="0">
                  <c:v>4.0540540540540543E-2</c:v>
                </c:pt>
                <c:pt idx="1">
                  <c:v>0.10810810810810811</c:v>
                </c:pt>
                <c:pt idx="2">
                  <c:v>4.0540540540540543E-2</c:v>
                </c:pt>
                <c:pt idx="3">
                  <c:v>2.7027027027027029E-2</c:v>
                </c:pt>
                <c:pt idx="4">
                  <c:v>0.54054054054054057</c:v>
                </c:pt>
                <c:pt idx="5">
                  <c:v>0.24324324324324326</c:v>
                </c:pt>
              </c:numCache>
            </c:numRef>
          </c:val>
          <c:extLst>
            <c:ext xmlns:c16="http://schemas.microsoft.com/office/drawing/2014/chart" uri="{C3380CC4-5D6E-409C-BE32-E72D297353CC}">
              <c16:uniqueId val="{0000000C-6346-4CA3-87DF-C2A3864AD1F1}"/>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858491-4280-4370-ADE4-4DBA1FBB3074}" type="datetimeFigureOut">
              <a:rPr lang="en-GB" smtClean="0"/>
              <a:t>05/03/2018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185C7D-B897-46AB-8F15-B6827735EE94}" type="slidenum">
              <a:rPr lang="en-GB" smtClean="0"/>
              <a:t>‹#›</a:t>
            </a:fld>
            <a:endParaRPr lang="en-GB"/>
          </a:p>
        </p:txBody>
      </p:sp>
    </p:spTree>
    <p:extLst>
      <p:ext uri="{BB962C8B-B14F-4D97-AF65-F5344CB8AC3E}">
        <p14:creationId xmlns:p14="http://schemas.microsoft.com/office/powerpoint/2010/main" val="3781599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As part of enhancing the evidence base, </a:t>
            </a:r>
            <a:r>
              <a:rPr lang="en-GB" altLang="en-US" dirty="0" err="1" smtClean="0"/>
              <a:t>IfA</a:t>
            </a:r>
            <a:r>
              <a:rPr lang="en-GB" altLang="en-US" dirty="0" smtClean="0"/>
              <a:t> project.</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3303F6F-740A-4BA8-9427-D36939A44C90}" type="slidenum">
              <a:rPr lang="en-GB" altLang="en-US" sz="1200">
                <a:solidFill>
                  <a:prstClr val="black"/>
                </a:solidFill>
              </a:rPr>
              <a:pPr/>
              <a:t>15</a:t>
            </a:fld>
            <a:endParaRPr lang="en-GB" altLang="en-US" sz="1200">
              <a:solidFill>
                <a:prstClr val="black"/>
              </a:solidFill>
            </a:endParaRPr>
          </a:p>
        </p:txBody>
      </p:sp>
    </p:spTree>
    <p:extLst>
      <p:ext uri="{BB962C8B-B14F-4D97-AF65-F5344CB8AC3E}">
        <p14:creationId xmlns:p14="http://schemas.microsoft.com/office/powerpoint/2010/main" val="1598075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GB" dirty="0" smtClean="0"/>
              <a:t>What are your views on how pupils view gender? Do they make subject choices based on gender assumptions? Do you see a subject imbalance?</a:t>
            </a:r>
          </a:p>
          <a:p>
            <a:pPr marL="171450" indent="-171450" fontAlgn="auto">
              <a:spcBef>
                <a:spcPts val="0"/>
              </a:spcBef>
              <a:spcAft>
                <a:spcPts val="0"/>
              </a:spcAft>
              <a:buFont typeface="Arial" panose="020B0604020202020204" pitchFamily="34" charset="0"/>
              <a:buChar char="•"/>
              <a:defRPr/>
            </a:pPr>
            <a:r>
              <a:rPr lang="en-GB" dirty="0" smtClean="0"/>
              <a:t>Challenging gender stereotypes is a key priority- what work is carried out in schools around this?</a:t>
            </a:r>
          </a:p>
          <a:p>
            <a:pPr fontAlgn="auto">
              <a:spcBef>
                <a:spcPts val="0"/>
              </a:spcBef>
              <a:spcAft>
                <a:spcPts val="0"/>
              </a:spcAft>
              <a:defRPr/>
            </a:pPr>
            <a:endParaRPr lang="en-GB"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8CA80B9-479B-453A-8626-FFDC41770709}" type="slidenum">
              <a:rPr lang="en-GB" altLang="en-US" sz="1200">
                <a:solidFill>
                  <a:prstClr val="black"/>
                </a:solidFill>
              </a:rPr>
              <a:pPr/>
              <a:t>16</a:t>
            </a:fld>
            <a:endParaRPr lang="en-GB" altLang="en-US" sz="1200">
              <a:solidFill>
                <a:prstClr val="black"/>
              </a:solidFill>
            </a:endParaRPr>
          </a:p>
        </p:txBody>
      </p:sp>
    </p:spTree>
    <p:extLst>
      <p:ext uri="{BB962C8B-B14F-4D97-AF65-F5344CB8AC3E}">
        <p14:creationId xmlns:p14="http://schemas.microsoft.com/office/powerpoint/2010/main" val="2737406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How do pupils first come up with career ideas? Do normalised career options appear prominent? Should we be linking more to careers when talking about positive destination plans? How do we do this? </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1AF13B6-4660-4F74-85BB-66AA45C88244}" type="slidenum">
              <a:rPr lang="en-GB" altLang="en-US" sz="1200">
                <a:solidFill>
                  <a:prstClr val="black"/>
                </a:solidFill>
              </a:rPr>
              <a:pPr/>
              <a:t>17</a:t>
            </a:fld>
            <a:endParaRPr lang="en-GB" altLang="en-US" sz="1200">
              <a:solidFill>
                <a:prstClr val="black"/>
              </a:solidFill>
            </a:endParaRPr>
          </a:p>
        </p:txBody>
      </p:sp>
    </p:spTree>
    <p:extLst>
      <p:ext uri="{BB962C8B-B14F-4D97-AF65-F5344CB8AC3E}">
        <p14:creationId xmlns:p14="http://schemas.microsoft.com/office/powerpoint/2010/main" val="3377498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GB" dirty="0" smtClean="0"/>
              <a:t>Family, teachers, peers, what is the most influential?</a:t>
            </a:r>
          </a:p>
          <a:p>
            <a:pPr marL="171450" indent="-171450" fontAlgn="auto">
              <a:spcBef>
                <a:spcPts val="0"/>
              </a:spcBef>
              <a:spcAft>
                <a:spcPts val="0"/>
              </a:spcAft>
              <a:buFont typeface="Arial" panose="020B0604020202020204" pitchFamily="34" charset="0"/>
              <a:buChar char="•"/>
              <a:defRPr/>
            </a:pPr>
            <a:r>
              <a:rPr lang="en-GB" dirty="0" smtClean="0"/>
              <a:t>influencers and role models are distinctly different in the opinions of the participants, and also in the role they play in decision making: influencers are seen as those who shape the decision making process, and role models are inspirational figures who are looked up to. Are they different? Thoughts on promotion of role models?</a:t>
            </a:r>
          </a:p>
          <a:p>
            <a:pPr fontAlgn="auto">
              <a:spcBef>
                <a:spcPts val="0"/>
              </a:spcBef>
              <a:spcAft>
                <a:spcPts val="0"/>
              </a:spcAft>
              <a:defRPr/>
            </a:pPr>
            <a:endParaRPr lang="en-GB"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776BF20-3CEB-4404-97BE-CAAEB4F92B26}" type="slidenum">
              <a:rPr lang="en-GB" altLang="en-US" sz="1200">
                <a:solidFill>
                  <a:prstClr val="black"/>
                </a:solidFill>
              </a:rPr>
              <a:pPr/>
              <a:t>18</a:t>
            </a:fld>
            <a:endParaRPr lang="en-GB" altLang="en-US" sz="1200">
              <a:solidFill>
                <a:prstClr val="black"/>
              </a:solidFill>
            </a:endParaRPr>
          </a:p>
        </p:txBody>
      </p:sp>
    </p:spTree>
    <p:extLst>
      <p:ext uri="{BB962C8B-B14F-4D97-AF65-F5344CB8AC3E}">
        <p14:creationId xmlns:p14="http://schemas.microsoft.com/office/powerpoint/2010/main" val="139182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8087"/>
            <a:ext cx="7829550" cy="378412"/>
          </a:xfrm>
        </p:spPr>
        <p:txBody>
          <a:bodyPr anchor="b">
            <a:noAutofit/>
          </a:bodyPr>
          <a:lstStyle>
            <a:lvl1pPr algn="l">
              <a:defRPr sz="3600">
                <a:latin typeface="FS Maja" panose="02000503050000020004" pitchFamily="50"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146784"/>
            <a:ext cx="7829550" cy="2577616"/>
          </a:xfrm>
        </p:spPr>
        <p:txBody>
          <a:bodyPr/>
          <a:lstStyle>
            <a:lvl1pPr marL="0" indent="0" algn="l">
              <a:buNone/>
              <a:defRPr sz="2400">
                <a:latin typeface="FS Maja" panose="02000503050000020004"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408843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a:defRPr/>
            </a:pPr>
            <a:fld id="{E0F481D9-3F5C-436A-9A03-493F20DD3BFF}"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1358918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a:defRPr/>
            </a:pPr>
            <a:fld id="{B1F24A31-1485-4B74-A408-2349B18A00BF}"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3006066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a:defRPr/>
            </a:pPr>
            <a:fld id="{28D5DFF1-2421-4998-BCB7-885B22785A06}"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630171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a:defRPr/>
            </a:pPr>
            <a:fld id="{A3743E88-1B83-4AA1-ADC3-70AF6D4DF94F}"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2743854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a:defRPr/>
            </a:pPr>
            <a:fld id="{05E73622-F7F9-4747-A857-342BDFE6C8A5}"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468331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pPr>
              <a:defRPr/>
            </a:pPr>
            <a:fld id="{308FB9F5-47DC-4855-A3C4-1833B38FA406}"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391594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pPr>
              <a:defRPr/>
            </a:pPr>
            <a:fld id="{4957E903-0E8A-48C8-9702-FE2C3707E57F}"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3455074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pPr>
              <a:defRPr/>
            </a:pPr>
            <a:fld id="{1C8A1E9D-AF3A-49F3-8AC0-85D6A38A5030}"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258543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a:defRPr/>
            </a:pPr>
            <a:fld id="{59045D05-045B-4F1E-A8F3-C1D4B88224B2}"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298401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a:defRPr/>
            </a:pPr>
            <a:endParaRPr lang="en-US" altLang="en-US">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a:defRPr/>
            </a:pPr>
            <a:endParaRPr lang="en-US" altLang="en-US">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a:defRPr/>
            </a:pPr>
            <a:fld id="{59EDF081-D1A1-416C-A535-2B3D3B86B512}" type="slidenum">
              <a:rPr lang="en-US" altLang="en-US" smtClean="0">
                <a:solidFill>
                  <a:prstClr val="black"/>
                </a:solidFill>
              </a:rPr>
              <a:pPr>
                <a:defRPr/>
              </a:pPr>
              <a:t>‹#›</a:t>
            </a:fld>
            <a:endParaRPr lang="en-US" altLang="en-US">
              <a:solidFill>
                <a:prstClr val="black"/>
              </a:solidFill>
            </a:endParaRPr>
          </a:p>
        </p:txBody>
      </p:sp>
    </p:spTree>
    <p:extLst>
      <p:ext uri="{BB962C8B-B14F-4D97-AF65-F5344CB8AC3E}">
        <p14:creationId xmlns:p14="http://schemas.microsoft.com/office/powerpoint/2010/main" val="396002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434919"/>
            <a:ext cx="7886700" cy="37901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2162175"/>
            <a:ext cx="7886700" cy="32385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940904"/>
          </a:xfrm>
          <a:prstGeom prst="rect">
            <a:avLst/>
          </a:prstGeom>
          <a:solidFill>
            <a:schemeClr val="accent1">
              <a:alpha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180975" indent="0" algn="l"/>
            <a:r>
              <a:rPr lang="en-GB" sz="4400" b="1" dirty="0" smtClean="0">
                <a:latin typeface="FS Maja" panose="02000503050000020004" pitchFamily="50" charset="0"/>
              </a:rPr>
              <a:t>Realise your potential</a:t>
            </a:r>
            <a:endParaRPr lang="en-GB" sz="4400" b="1" dirty="0">
              <a:latin typeface="FS Maja" panose="02000503050000020004" pitchFamily="50" charset="0"/>
            </a:endParaRPr>
          </a:p>
        </p:txBody>
      </p:sp>
      <p:sp>
        <p:nvSpPr>
          <p:cNvPr id="8" name="Rectangle 7"/>
          <p:cNvSpPr/>
          <p:nvPr/>
        </p:nvSpPr>
        <p:spPr>
          <a:xfrm>
            <a:off x="-14905" y="5903844"/>
            <a:ext cx="9144000" cy="940904"/>
          </a:xfrm>
          <a:prstGeom prst="rect">
            <a:avLst/>
          </a:prstGeom>
          <a:solidFill>
            <a:schemeClr val="accent1">
              <a:alpha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335079" y="6171476"/>
            <a:ext cx="1661625" cy="528889"/>
          </a:xfrm>
          <a:prstGeom prst="rect">
            <a:avLst/>
          </a:prstGeom>
        </p:spPr>
      </p:pic>
    </p:spTree>
    <p:extLst>
      <p:ext uri="{BB962C8B-B14F-4D97-AF65-F5344CB8AC3E}">
        <p14:creationId xmlns:p14="http://schemas.microsoft.com/office/powerpoint/2010/main" val="40832766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FS Maja" panose="02000503050000020004"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S Maja" panose="0200050305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S Maja" panose="0200050305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S Maja" panose="0200050305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S Maja" panose="0200050305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S Maja" panose="0200050305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3888" y="1623060"/>
            <a:ext cx="7886700" cy="1305863"/>
          </a:xfrm>
        </p:spPr>
        <p:txBody>
          <a:bodyPr anchor="ctr">
            <a:noAutofit/>
          </a:bodyPr>
          <a:lstStyle/>
          <a:p>
            <a:pPr algn="ctr"/>
            <a:r>
              <a:rPr lang="en-GB" sz="4800" dirty="0" smtClean="0"/>
              <a:t>So you want to be in the professions</a:t>
            </a:r>
            <a:endParaRPr lang="en-GB" sz="4800" dirty="0"/>
          </a:p>
        </p:txBody>
      </p:sp>
      <p:sp>
        <p:nvSpPr>
          <p:cNvPr id="3" name="Subtitle 2"/>
          <p:cNvSpPr>
            <a:spLocks noGrp="1"/>
          </p:cNvSpPr>
          <p:nvPr>
            <p:ph type="subTitle" idx="1"/>
          </p:nvPr>
        </p:nvSpPr>
        <p:spPr>
          <a:xfrm>
            <a:off x="685800" y="3440430"/>
            <a:ext cx="7829550" cy="1283970"/>
          </a:xfrm>
        </p:spPr>
        <p:txBody>
          <a:bodyPr anchor="ctr">
            <a:noAutofit/>
          </a:bodyPr>
          <a:lstStyle/>
          <a:p>
            <a:pPr marL="0" indent="0" algn="ctr">
              <a:buNone/>
            </a:pPr>
            <a:r>
              <a:rPr lang="en-GB" sz="3600" dirty="0" smtClean="0"/>
              <a:t>A look at widening access and gender perceptions</a:t>
            </a:r>
            <a:endParaRPr lang="en-GB" sz="3600" dirty="0"/>
          </a:p>
        </p:txBody>
      </p:sp>
      <p:sp>
        <p:nvSpPr>
          <p:cNvPr id="7" name="Text Placeholder 3"/>
          <p:cNvSpPr txBox="1">
            <a:spLocks/>
          </p:cNvSpPr>
          <p:nvPr/>
        </p:nvSpPr>
        <p:spPr>
          <a:xfrm>
            <a:off x="623888" y="4589464"/>
            <a:ext cx="7886700" cy="994907"/>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FS Maja" panose="02000503050000020004" pitchFamily="50"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FS Maja" panose="02000503050000020004" pitchFamily="50" charset="0"/>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FS Maja" panose="02000503050000020004" pitchFamily="50" charset="0"/>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FS Maja" panose="02000503050000020004" pitchFamily="50" charset="0"/>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FS Maja" panose="02000503050000020004" pitchFamily="50"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GB" dirty="0" smtClean="0"/>
              <a:t>Tracey Kerr and Amy McDermott</a:t>
            </a:r>
          </a:p>
        </p:txBody>
      </p:sp>
    </p:spTree>
    <p:extLst>
      <p:ext uri="{BB962C8B-B14F-4D97-AF65-F5344CB8AC3E}">
        <p14:creationId xmlns:p14="http://schemas.microsoft.com/office/powerpoint/2010/main" val="1244970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we found out</a:t>
            </a:r>
            <a:endParaRPr lang="en-GB" dirty="0"/>
          </a:p>
        </p:txBody>
      </p:sp>
      <p:sp>
        <p:nvSpPr>
          <p:cNvPr id="3" name="Content Placeholder 2"/>
          <p:cNvSpPr>
            <a:spLocks noGrp="1"/>
          </p:cNvSpPr>
          <p:nvPr>
            <p:ph idx="1"/>
          </p:nvPr>
        </p:nvSpPr>
        <p:spPr/>
        <p:txBody>
          <a:bodyPr/>
          <a:lstStyle/>
          <a:p>
            <a:r>
              <a:rPr lang="en-GB" dirty="0" smtClean="0"/>
              <a:t>Most enjoyed the day</a:t>
            </a:r>
          </a:p>
          <a:p>
            <a:r>
              <a:rPr lang="en-GB" dirty="0" smtClean="0"/>
              <a:t>Helped some rethink / solidify their career choices</a:t>
            </a:r>
          </a:p>
          <a:p>
            <a:r>
              <a:rPr lang="en-GB" dirty="0" smtClean="0"/>
              <a:t>They have begun </a:t>
            </a:r>
            <a:r>
              <a:rPr lang="en-GB" dirty="0"/>
              <a:t>to think about university seriously</a:t>
            </a:r>
          </a:p>
          <a:p>
            <a:r>
              <a:rPr lang="en-GB" dirty="0" smtClean="0"/>
              <a:t>They are aware of society's opinions on gendered roles</a:t>
            </a:r>
          </a:p>
        </p:txBody>
      </p:sp>
    </p:spTree>
    <p:extLst>
      <p:ext uri="{BB962C8B-B14F-4D97-AF65-F5344CB8AC3E}">
        <p14:creationId xmlns:p14="http://schemas.microsoft.com/office/powerpoint/2010/main" val="2209830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82383" y="1268730"/>
            <a:ext cx="7941130" cy="561431"/>
          </a:xfrm>
        </p:spPr>
        <p:txBody>
          <a:bodyPr/>
          <a:lstStyle/>
          <a:p>
            <a:r>
              <a:rPr lang="en-GB" dirty="0" smtClean="0"/>
              <a:t>I think … is a job for</a:t>
            </a:r>
            <a:endParaRPr lang="en-GB" dirty="0"/>
          </a:p>
        </p:txBody>
      </p:sp>
      <p:graphicFrame>
        <p:nvGraphicFramePr>
          <p:cNvPr id="12" name="Content Placeholder 11"/>
          <p:cNvGraphicFramePr>
            <a:graphicFrameLocks noGrp="1"/>
          </p:cNvGraphicFramePr>
          <p:nvPr>
            <p:ph sz="quarter" idx="4"/>
            <p:extLst>
              <p:ext uri="{D42A27DB-BD31-4B8C-83A1-F6EECF244321}">
                <p14:modId xmlns:p14="http://schemas.microsoft.com/office/powerpoint/2010/main" val="2869723849"/>
              </p:ext>
            </p:extLst>
          </p:nvPr>
        </p:nvGraphicFramePr>
        <p:xfrm>
          <a:off x="582383" y="1830161"/>
          <a:ext cx="7941131" cy="3725182"/>
        </p:xfrm>
        <a:graphic>
          <a:graphicData uri="http://schemas.openxmlformats.org/drawingml/2006/table">
            <a:tbl>
              <a:tblPr firstRow="1" bandRow="1">
                <a:tableStyleId>{5C22544A-7EE6-4342-B048-85BDC9FD1C3A}</a:tableStyleId>
              </a:tblPr>
              <a:tblGrid>
                <a:gridCol w="1750546">
                  <a:extLst>
                    <a:ext uri="{9D8B030D-6E8A-4147-A177-3AD203B41FA5}">
                      <a16:colId xmlns:a16="http://schemas.microsoft.com/office/drawing/2014/main" val="20000"/>
                    </a:ext>
                  </a:extLst>
                </a:gridCol>
                <a:gridCol w="921919">
                  <a:extLst>
                    <a:ext uri="{9D8B030D-6E8A-4147-A177-3AD203B41FA5}">
                      <a16:colId xmlns:a16="http://schemas.microsoft.com/office/drawing/2014/main" val="20001"/>
                    </a:ext>
                  </a:extLst>
                </a:gridCol>
                <a:gridCol w="1273124">
                  <a:extLst>
                    <a:ext uri="{9D8B030D-6E8A-4147-A177-3AD203B41FA5}">
                      <a16:colId xmlns:a16="http://schemas.microsoft.com/office/drawing/2014/main" val="20002"/>
                    </a:ext>
                  </a:extLst>
                </a:gridCol>
                <a:gridCol w="943869">
                  <a:extLst>
                    <a:ext uri="{9D8B030D-6E8A-4147-A177-3AD203B41FA5}">
                      <a16:colId xmlns:a16="http://schemas.microsoft.com/office/drawing/2014/main" val="20003"/>
                    </a:ext>
                  </a:extLst>
                </a:gridCol>
                <a:gridCol w="921919">
                  <a:extLst>
                    <a:ext uri="{9D8B030D-6E8A-4147-A177-3AD203B41FA5}">
                      <a16:colId xmlns:a16="http://schemas.microsoft.com/office/drawing/2014/main" val="20004"/>
                    </a:ext>
                  </a:extLst>
                </a:gridCol>
                <a:gridCol w="1273124">
                  <a:extLst>
                    <a:ext uri="{9D8B030D-6E8A-4147-A177-3AD203B41FA5}">
                      <a16:colId xmlns:a16="http://schemas.microsoft.com/office/drawing/2014/main" val="20005"/>
                    </a:ext>
                  </a:extLst>
                </a:gridCol>
                <a:gridCol w="856630">
                  <a:extLst>
                    <a:ext uri="{9D8B030D-6E8A-4147-A177-3AD203B41FA5}">
                      <a16:colId xmlns:a16="http://schemas.microsoft.com/office/drawing/2014/main" val="20006"/>
                    </a:ext>
                  </a:extLst>
                </a:gridCol>
              </a:tblGrid>
              <a:tr h="370840">
                <a:tc rowSpan="2">
                  <a:txBody>
                    <a:bodyPr/>
                    <a:lstStyle/>
                    <a:p>
                      <a:r>
                        <a:rPr lang="en-GB" sz="2000" dirty="0" smtClean="0">
                          <a:ln>
                            <a:noFill/>
                          </a:ln>
                          <a:solidFill>
                            <a:sysClr val="windowText" lastClr="000000"/>
                          </a:solidFill>
                        </a:rPr>
                        <a:t>Subject</a:t>
                      </a:r>
                      <a:endParaRPr lang="en-GB" sz="2000" dirty="0">
                        <a:ln>
                          <a:noFill/>
                        </a:ln>
                        <a:solidFill>
                          <a:sysClr val="windowText" lastClr="000000"/>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2000" dirty="0" smtClean="0">
                          <a:ln>
                            <a:noFill/>
                          </a:ln>
                          <a:solidFill>
                            <a:sysClr val="windowText" lastClr="000000"/>
                          </a:solidFill>
                        </a:rPr>
                        <a:t>Morning response - %</a:t>
                      </a:r>
                      <a:endParaRPr lang="en-GB" sz="2000" dirty="0">
                        <a:ln>
                          <a:noFill/>
                        </a:ln>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gridSpan="3">
                  <a:txBody>
                    <a:bodyPr/>
                    <a:lstStyle/>
                    <a:p>
                      <a:r>
                        <a:rPr lang="en-GB" sz="2000" dirty="0" smtClean="0">
                          <a:ln>
                            <a:noFill/>
                          </a:ln>
                          <a:solidFill>
                            <a:sysClr val="windowText" lastClr="000000"/>
                          </a:solidFill>
                        </a:rPr>
                        <a:t>Afternoon response - %</a:t>
                      </a:r>
                      <a:endParaRPr lang="en-GB" sz="2000" dirty="0">
                        <a:ln>
                          <a:noFill/>
                        </a:ln>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vMerge="1">
                  <a:txBody>
                    <a:bodyPr/>
                    <a:lstStyle/>
                    <a:p>
                      <a:endParaRPr lang="en-GB" dirty="0"/>
                    </a:p>
                  </a:txBody>
                  <a:tcPr/>
                </a:tc>
                <a:tc>
                  <a:txBody>
                    <a:bodyPr/>
                    <a:lstStyle/>
                    <a:p>
                      <a:pPr algn="r"/>
                      <a:r>
                        <a:rPr lang="en-GB" sz="1600" dirty="0" smtClean="0">
                          <a:ln>
                            <a:noFill/>
                          </a:ln>
                          <a:solidFill>
                            <a:sysClr val="windowText" lastClr="000000"/>
                          </a:solidFill>
                        </a:rPr>
                        <a:t>Men</a:t>
                      </a:r>
                      <a:endParaRPr lang="en-GB" sz="1600" dirty="0">
                        <a:ln>
                          <a:noFill/>
                        </a:ln>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ln>
                            <a:noFill/>
                          </a:ln>
                          <a:solidFill>
                            <a:sysClr val="windowText" lastClr="000000"/>
                          </a:solidFill>
                        </a:rPr>
                        <a:t>Women</a:t>
                      </a:r>
                      <a:endParaRPr lang="en-GB" sz="1600" dirty="0">
                        <a:ln>
                          <a:noFill/>
                        </a:ln>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ln>
                            <a:noFill/>
                          </a:ln>
                          <a:solidFill>
                            <a:sysClr val="windowText" lastClr="000000"/>
                          </a:solidFill>
                        </a:rPr>
                        <a:t>Both</a:t>
                      </a:r>
                      <a:endParaRPr lang="en-GB" sz="1600" dirty="0">
                        <a:ln>
                          <a:noFill/>
                        </a:ln>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ln>
                            <a:noFill/>
                          </a:ln>
                          <a:solidFill>
                            <a:sysClr val="windowText" lastClr="000000"/>
                          </a:solidFill>
                        </a:rPr>
                        <a:t>Men</a:t>
                      </a:r>
                      <a:endParaRPr lang="en-GB" sz="1600" dirty="0">
                        <a:ln>
                          <a:noFill/>
                        </a:ln>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ln>
                            <a:noFill/>
                          </a:ln>
                          <a:solidFill>
                            <a:sysClr val="windowText" lastClr="000000"/>
                          </a:solidFill>
                        </a:rPr>
                        <a:t>Women</a:t>
                      </a:r>
                      <a:endParaRPr lang="en-GB" sz="1600" dirty="0">
                        <a:ln>
                          <a:noFill/>
                        </a:ln>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ln>
                            <a:noFill/>
                          </a:ln>
                          <a:solidFill>
                            <a:sysClr val="windowText" lastClr="000000"/>
                          </a:solidFill>
                        </a:rPr>
                        <a:t>Both</a:t>
                      </a:r>
                      <a:endParaRPr lang="en-GB" sz="1600" dirty="0">
                        <a:ln>
                          <a:noFill/>
                        </a:ln>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r>
                        <a:rPr lang="en-GB" sz="1600" dirty="0" smtClean="0"/>
                        <a:t>Accounting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96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100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2"/>
                  </a:ext>
                </a:extLst>
              </a:tr>
              <a:tr h="370840">
                <a:tc>
                  <a:txBody>
                    <a:bodyPr/>
                    <a:lstStyle/>
                    <a:p>
                      <a:r>
                        <a:rPr lang="en-GB" sz="1600" dirty="0" smtClean="0"/>
                        <a:t>Computing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96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99</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3"/>
                  </a:ext>
                </a:extLst>
              </a:tr>
              <a:tr h="362222">
                <a:tc>
                  <a:txBody>
                    <a:bodyPr/>
                    <a:lstStyle/>
                    <a:p>
                      <a:r>
                        <a:rPr lang="en-GB" sz="1600" dirty="0" smtClean="0"/>
                        <a:t>Law</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5</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95</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98</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r h="370840">
                <a:tc>
                  <a:txBody>
                    <a:bodyPr/>
                    <a:lstStyle/>
                    <a:p>
                      <a:r>
                        <a:rPr lang="en-GB" sz="1600" dirty="0" smtClean="0"/>
                        <a:t>Maths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99</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100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5"/>
                  </a:ext>
                </a:extLst>
              </a:tr>
              <a:tr h="370840">
                <a:tc>
                  <a:txBody>
                    <a:bodyPr/>
                    <a:lstStyle/>
                    <a:p>
                      <a:r>
                        <a:rPr lang="en-GB" sz="1600" dirty="0" smtClean="0"/>
                        <a:t>Nursing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5</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98</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370840">
                <a:tc>
                  <a:txBody>
                    <a:bodyPr/>
                    <a:lstStyle/>
                    <a:p>
                      <a:r>
                        <a:rPr lang="en-GB" sz="1600" dirty="0" smtClean="0"/>
                        <a:t>Social Work</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97</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7"/>
                  </a:ext>
                </a:extLst>
              </a:tr>
              <a:tr h="370840">
                <a:tc>
                  <a:txBody>
                    <a:bodyPr/>
                    <a:lstStyle/>
                    <a:p>
                      <a:r>
                        <a:rPr lang="en-GB" sz="1600" dirty="0" smtClean="0"/>
                        <a:t>Sport</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96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99</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8"/>
                  </a:ext>
                </a:extLst>
              </a:tr>
              <a:tr h="370840">
                <a:tc>
                  <a:txBody>
                    <a:bodyPr/>
                    <a:lstStyle/>
                    <a:p>
                      <a:r>
                        <a:rPr lang="en-GB" sz="1600" dirty="0" smtClean="0"/>
                        <a:t>Teaching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97</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98</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87263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605788" y="1268729"/>
            <a:ext cx="8081011" cy="572317"/>
          </a:xfrm>
        </p:spPr>
        <p:txBody>
          <a:bodyPr/>
          <a:lstStyle/>
          <a:p>
            <a:r>
              <a:rPr lang="en-GB" dirty="0" smtClean="0"/>
              <a:t>Most people think … is a job for</a:t>
            </a:r>
            <a:endParaRPr lang="en-GB" dirty="0"/>
          </a:p>
        </p:txBody>
      </p:sp>
      <p:graphicFrame>
        <p:nvGraphicFramePr>
          <p:cNvPr id="14" name="Content Placeholder 11"/>
          <p:cNvGraphicFramePr>
            <a:graphicFrameLocks noGrp="1"/>
          </p:cNvGraphicFramePr>
          <p:nvPr>
            <p:ph sz="quarter" idx="4"/>
            <p:extLst>
              <p:ext uri="{D42A27DB-BD31-4B8C-83A1-F6EECF244321}">
                <p14:modId xmlns:p14="http://schemas.microsoft.com/office/powerpoint/2010/main" val="1210655601"/>
              </p:ext>
            </p:extLst>
          </p:nvPr>
        </p:nvGraphicFramePr>
        <p:xfrm>
          <a:off x="605788" y="1841047"/>
          <a:ext cx="8081011" cy="3717924"/>
        </p:xfrm>
        <a:graphic>
          <a:graphicData uri="http://schemas.openxmlformats.org/drawingml/2006/table">
            <a:tbl>
              <a:tblPr firstRow="1" bandRow="1">
                <a:tableStyleId>{5C22544A-7EE6-4342-B048-85BDC9FD1C3A}</a:tableStyleId>
              </a:tblPr>
              <a:tblGrid>
                <a:gridCol w="1776598">
                  <a:extLst>
                    <a:ext uri="{9D8B030D-6E8A-4147-A177-3AD203B41FA5}">
                      <a16:colId xmlns:a16="http://schemas.microsoft.com/office/drawing/2014/main" val="20000"/>
                    </a:ext>
                  </a:extLst>
                </a:gridCol>
                <a:gridCol w="935637">
                  <a:extLst>
                    <a:ext uri="{9D8B030D-6E8A-4147-A177-3AD203B41FA5}">
                      <a16:colId xmlns:a16="http://schemas.microsoft.com/office/drawing/2014/main" val="20001"/>
                    </a:ext>
                  </a:extLst>
                </a:gridCol>
                <a:gridCol w="1292070">
                  <a:extLst>
                    <a:ext uri="{9D8B030D-6E8A-4147-A177-3AD203B41FA5}">
                      <a16:colId xmlns:a16="http://schemas.microsoft.com/office/drawing/2014/main" val="20002"/>
                    </a:ext>
                  </a:extLst>
                </a:gridCol>
                <a:gridCol w="957915">
                  <a:extLst>
                    <a:ext uri="{9D8B030D-6E8A-4147-A177-3AD203B41FA5}">
                      <a16:colId xmlns:a16="http://schemas.microsoft.com/office/drawing/2014/main" val="20003"/>
                    </a:ext>
                  </a:extLst>
                </a:gridCol>
                <a:gridCol w="935637">
                  <a:extLst>
                    <a:ext uri="{9D8B030D-6E8A-4147-A177-3AD203B41FA5}">
                      <a16:colId xmlns:a16="http://schemas.microsoft.com/office/drawing/2014/main" val="20004"/>
                    </a:ext>
                  </a:extLst>
                </a:gridCol>
                <a:gridCol w="1292070">
                  <a:extLst>
                    <a:ext uri="{9D8B030D-6E8A-4147-A177-3AD203B41FA5}">
                      <a16:colId xmlns:a16="http://schemas.microsoft.com/office/drawing/2014/main" val="20005"/>
                    </a:ext>
                  </a:extLst>
                </a:gridCol>
                <a:gridCol w="891084">
                  <a:extLst>
                    <a:ext uri="{9D8B030D-6E8A-4147-A177-3AD203B41FA5}">
                      <a16:colId xmlns:a16="http://schemas.microsoft.com/office/drawing/2014/main" val="20006"/>
                    </a:ext>
                  </a:extLst>
                </a:gridCol>
              </a:tblGrid>
              <a:tr h="370840">
                <a:tc rowSpan="2">
                  <a:txBody>
                    <a:bodyPr/>
                    <a:lstStyle/>
                    <a:p>
                      <a:r>
                        <a:rPr lang="en-GB" sz="2000" dirty="0" smtClean="0">
                          <a:solidFill>
                            <a:sysClr val="windowText" lastClr="000000"/>
                          </a:solidFill>
                        </a:rPr>
                        <a:t>Subject</a:t>
                      </a:r>
                      <a:endParaRPr lang="en-GB" sz="2000" dirty="0">
                        <a:solidFill>
                          <a:sysClr val="windowText" lastClr="000000"/>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2000" dirty="0" smtClean="0">
                          <a:solidFill>
                            <a:sysClr val="windowText" lastClr="000000"/>
                          </a:solidFill>
                        </a:rPr>
                        <a:t>Morning response - %</a:t>
                      </a:r>
                      <a:endParaRPr lang="en-GB" sz="20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gridSpan="3">
                  <a:txBody>
                    <a:bodyPr/>
                    <a:lstStyle/>
                    <a:p>
                      <a:r>
                        <a:rPr lang="en-GB" sz="2000" dirty="0" smtClean="0">
                          <a:solidFill>
                            <a:sysClr val="windowText" lastClr="000000"/>
                          </a:solidFill>
                        </a:rPr>
                        <a:t>Afternoon response - %</a:t>
                      </a:r>
                      <a:endParaRPr lang="en-GB" sz="20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vMerge="1">
                  <a:txBody>
                    <a:bodyPr/>
                    <a:lstStyle/>
                    <a:p>
                      <a:endParaRPr lang="en-GB" dirty="0"/>
                    </a:p>
                  </a:txBody>
                  <a:tcPr/>
                </a:tc>
                <a:tc>
                  <a:txBody>
                    <a:bodyPr/>
                    <a:lstStyle/>
                    <a:p>
                      <a:pPr algn="r"/>
                      <a:r>
                        <a:rPr lang="en-GB" sz="1600" dirty="0" smtClean="0">
                          <a:solidFill>
                            <a:sysClr val="windowText" lastClr="000000"/>
                          </a:solidFill>
                        </a:rPr>
                        <a:t>Men</a:t>
                      </a:r>
                      <a:endParaRPr lang="en-GB"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solidFill>
                            <a:sysClr val="windowText" lastClr="000000"/>
                          </a:solidFill>
                        </a:rPr>
                        <a:t>Women</a:t>
                      </a:r>
                      <a:endParaRPr lang="en-GB"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solidFill>
                            <a:sysClr val="windowText" lastClr="000000"/>
                          </a:solidFill>
                        </a:rPr>
                        <a:t>Both</a:t>
                      </a:r>
                      <a:endParaRPr lang="en-GB"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solidFill>
                            <a:sysClr val="windowText" lastClr="000000"/>
                          </a:solidFill>
                        </a:rPr>
                        <a:t>Men</a:t>
                      </a:r>
                      <a:endParaRPr lang="en-GB"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solidFill>
                            <a:sysClr val="windowText" lastClr="000000"/>
                          </a:solidFill>
                        </a:rPr>
                        <a:t>Women</a:t>
                      </a:r>
                      <a:endParaRPr lang="en-GB"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GB" sz="1600" dirty="0" smtClean="0">
                          <a:solidFill>
                            <a:sysClr val="windowText" lastClr="000000"/>
                          </a:solidFill>
                        </a:rPr>
                        <a:t>Both</a:t>
                      </a:r>
                      <a:endParaRPr lang="en-GB"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r>
                        <a:rPr lang="en-GB" sz="1600" dirty="0" smtClean="0"/>
                        <a:t>Accounting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41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15</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44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34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54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2"/>
                  </a:ext>
                </a:extLst>
              </a:tr>
              <a:tr h="370840">
                <a:tc>
                  <a:txBody>
                    <a:bodyPr/>
                    <a:lstStyle/>
                    <a:p>
                      <a:r>
                        <a:rPr lang="en-GB" sz="1600" dirty="0" smtClean="0"/>
                        <a:t>Computing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84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73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27</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3"/>
                  </a:ext>
                </a:extLst>
              </a:tr>
              <a:tr h="354964">
                <a:tc>
                  <a:txBody>
                    <a:bodyPr/>
                    <a:lstStyle/>
                    <a:p>
                      <a:r>
                        <a:rPr lang="en-GB" sz="1600" dirty="0" smtClean="0"/>
                        <a:t>Law</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48</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49</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41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58</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r h="370840">
                <a:tc>
                  <a:txBody>
                    <a:bodyPr/>
                    <a:lstStyle/>
                    <a:p>
                      <a:r>
                        <a:rPr lang="en-GB" sz="1600" dirty="0" smtClean="0"/>
                        <a:t>Maths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41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56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36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r>
                        <a:rPr lang="en-GB" sz="1600" dirty="0" smtClean="0"/>
                        <a:t>63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5"/>
                  </a:ext>
                </a:extLst>
              </a:tr>
              <a:tr h="370840">
                <a:tc>
                  <a:txBody>
                    <a:bodyPr/>
                    <a:lstStyle/>
                    <a:p>
                      <a:r>
                        <a:rPr lang="en-GB" sz="1600" dirty="0" smtClean="0"/>
                        <a:t>Nursing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92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7</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79</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21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370840">
                <a:tc>
                  <a:txBody>
                    <a:bodyPr/>
                    <a:lstStyle/>
                    <a:p>
                      <a:r>
                        <a:rPr lang="en-GB" sz="1600" dirty="0" smtClean="0"/>
                        <a:t>Social Work</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3</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77</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20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0</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66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34</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7"/>
                  </a:ext>
                </a:extLst>
              </a:tr>
              <a:tr h="370840">
                <a:tc>
                  <a:txBody>
                    <a:bodyPr/>
                    <a:lstStyle/>
                    <a:p>
                      <a:r>
                        <a:rPr lang="en-GB" sz="1600" dirty="0" smtClean="0"/>
                        <a:t>Sport</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8"/>
                  </a:ext>
                </a:extLst>
              </a:tr>
              <a:tr h="370840">
                <a:tc>
                  <a:txBody>
                    <a:bodyPr/>
                    <a:lstStyle/>
                    <a:p>
                      <a:r>
                        <a:rPr lang="en-GB" sz="1600" dirty="0" smtClean="0"/>
                        <a:t>Teaching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6</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49</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45</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1</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42</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a:r>
                        <a:rPr lang="en-GB" sz="1600" dirty="0" smtClean="0"/>
                        <a:t>57</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94473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53243"/>
            <a:ext cx="7886700" cy="360694"/>
          </a:xfrm>
        </p:spPr>
        <p:txBody>
          <a:bodyPr>
            <a:normAutofit fontScale="90000"/>
          </a:bodyPr>
          <a:lstStyle/>
          <a:p>
            <a:pPr defTabSz="942975"/>
            <a:r>
              <a:rPr lang="en-GB" dirty="0" smtClean="0"/>
              <a:t>Did anyone help you make this decision?</a:t>
            </a:r>
            <a:br>
              <a:rPr lang="en-GB" dirty="0" smtClean="0"/>
            </a:br>
            <a:endParaRPr lang="en-GB" dirty="0"/>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4005450946"/>
              </p:ext>
            </p:extLst>
          </p:nvPr>
        </p:nvGraphicFramePr>
        <p:xfrm>
          <a:off x="1000125" y="1998994"/>
          <a:ext cx="7143750" cy="37813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8878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A brief introduction to the research</a:t>
            </a:r>
            <a:endParaRPr lang="en-GB" dirty="0"/>
          </a:p>
        </p:txBody>
      </p:sp>
      <p:sp>
        <p:nvSpPr>
          <p:cNvPr id="4" name="Text Placeholder 3"/>
          <p:cNvSpPr>
            <a:spLocks noGrp="1"/>
          </p:cNvSpPr>
          <p:nvPr>
            <p:ph type="body" idx="1"/>
          </p:nvPr>
        </p:nvSpPr>
        <p:spPr/>
        <p:txBody>
          <a:bodyPr/>
          <a:lstStyle/>
          <a:p>
            <a:pPr algn="ctr"/>
            <a:r>
              <a:rPr lang="en-GB" dirty="0"/>
              <a:t>Amy McDermott</a:t>
            </a:r>
          </a:p>
          <a:p>
            <a:pPr algn="ctr"/>
            <a:r>
              <a:rPr lang="en-GB" dirty="0"/>
              <a:t>Researcher / Policy and Planning Officer</a:t>
            </a:r>
          </a:p>
          <a:p>
            <a:endParaRPr lang="en-GB" dirty="0"/>
          </a:p>
        </p:txBody>
      </p:sp>
      <p:sp>
        <p:nvSpPr>
          <p:cNvPr id="3" name="Title 1"/>
          <p:cNvSpPr txBox="1">
            <a:spLocks/>
          </p:cNvSpPr>
          <p:nvPr/>
        </p:nvSpPr>
        <p:spPr>
          <a:xfrm>
            <a:off x="585789" y="2373087"/>
            <a:ext cx="7924799" cy="11103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FS Maja" panose="02000503050000020004" pitchFamily="50" charset="0"/>
                <a:ea typeface="+mj-ea"/>
                <a:cs typeface="+mj-cs"/>
              </a:defRPr>
            </a:lvl1pPr>
          </a:lstStyle>
          <a:p>
            <a:pPr algn="ctr"/>
            <a:endParaRPr lang="en-GB" sz="3200" dirty="0"/>
          </a:p>
        </p:txBody>
      </p:sp>
    </p:spTree>
    <p:extLst>
      <p:ext uri="{BB962C8B-B14F-4D97-AF65-F5344CB8AC3E}">
        <p14:creationId xmlns:p14="http://schemas.microsoft.com/office/powerpoint/2010/main" val="693751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3"/>
          <p:cNvSpPr>
            <a:spLocks noGrp="1"/>
          </p:cNvSpPr>
          <p:nvPr>
            <p:ph type="title"/>
          </p:nvPr>
        </p:nvSpPr>
        <p:spPr>
          <a:xfrm>
            <a:off x="632011" y="1339735"/>
            <a:ext cx="7960659" cy="857250"/>
          </a:xfrm>
        </p:spPr>
        <p:txBody>
          <a:bodyPr>
            <a:noAutofit/>
          </a:bodyPr>
          <a:lstStyle/>
          <a:p>
            <a:r>
              <a:rPr lang="en-GB" altLang="en-US" sz="1800" b="1" dirty="0"/>
              <a:t>‘What impact can Universities have in challenging gendered assumptions and social norms regarding professional subject choice and applications to University, in particular from widening participation capacity?’</a:t>
            </a:r>
            <a:r>
              <a:rPr lang="en-GB" altLang="en-US" sz="1800" dirty="0"/>
              <a:t/>
            </a:r>
            <a:br>
              <a:rPr lang="en-GB" altLang="en-US" sz="1800" dirty="0"/>
            </a:br>
            <a:endParaRPr lang="en-GB" altLang="en-US" sz="1800" dirty="0"/>
          </a:p>
        </p:txBody>
      </p:sp>
      <p:sp>
        <p:nvSpPr>
          <p:cNvPr id="10244" name="Content Placeholder 4"/>
          <p:cNvSpPr>
            <a:spLocks noGrp="1"/>
          </p:cNvSpPr>
          <p:nvPr>
            <p:ph sz="half" idx="2"/>
          </p:nvPr>
        </p:nvSpPr>
        <p:spPr>
          <a:xfrm>
            <a:off x="632010" y="2339788"/>
            <a:ext cx="4800601" cy="3410932"/>
          </a:xfrm>
        </p:spPr>
        <p:txBody>
          <a:bodyPr>
            <a:noAutofit/>
          </a:bodyPr>
          <a:lstStyle/>
          <a:p>
            <a:r>
              <a:rPr lang="en-GB" altLang="en-US" sz="1600" dirty="0"/>
              <a:t>Interviews of 4</a:t>
            </a:r>
            <a:r>
              <a:rPr lang="en-GB" altLang="en-US" sz="1600" baseline="30000" dirty="0"/>
              <a:t>th</a:t>
            </a:r>
            <a:r>
              <a:rPr lang="en-GB" altLang="en-US" sz="1600" dirty="0"/>
              <a:t> Year high school pupils; gaining data on their perceptions of subjects areas, influencers and university engagement activities</a:t>
            </a:r>
          </a:p>
          <a:p>
            <a:r>
              <a:rPr lang="en-GB" altLang="en-US" sz="1600" dirty="0"/>
              <a:t>Interviews with University applicants; assessing why they chose the course and seeking who they believed influenced this decision, their views on barriers to education</a:t>
            </a:r>
          </a:p>
          <a:p>
            <a:r>
              <a:rPr lang="en-GB" altLang="en-US" sz="1600" dirty="0"/>
              <a:t>Qualitative focus group with teachers in target schools; investigating what, in their opinions on gender imbalances, can HEIs and others do better and/or more in terms of support</a:t>
            </a:r>
          </a:p>
          <a:p>
            <a:endParaRPr lang="en-GB" altLang="en-US" sz="1600" dirty="0" smtClean="0"/>
          </a:p>
          <a:p>
            <a:endParaRPr lang="en-GB" altLang="en-US" sz="1600" dirty="0" smtClean="0"/>
          </a:p>
        </p:txBody>
      </p:sp>
      <p:sp>
        <p:nvSpPr>
          <p:cNvPr id="10245" name="Content Placeholder 7"/>
          <p:cNvSpPr>
            <a:spLocks noGrp="1"/>
          </p:cNvSpPr>
          <p:nvPr>
            <p:ph sz="quarter" idx="4"/>
          </p:nvPr>
        </p:nvSpPr>
        <p:spPr>
          <a:xfrm>
            <a:off x="5432612" y="2339788"/>
            <a:ext cx="3160057" cy="3410932"/>
          </a:xfrm>
        </p:spPr>
        <p:txBody>
          <a:bodyPr>
            <a:normAutofit lnSpcReduction="10000"/>
          </a:bodyPr>
          <a:lstStyle/>
          <a:p>
            <a:r>
              <a:rPr lang="en-GB" altLang="en-US" dirty="0" smtClean="0"/>
              <a:t>Views on gender and subject imbalances</a:t>
            </a:r>
          </a:p>
          <a:p>
            <a:r>
              <a:rPr lang="en-GB" altLang="en-US" dirty="0" smtClean="0"/>
              <a:t>Visibility of educational and career pathways</a:t>
            </a:r>
          </a:p>
          <a:p>
            <a:r>
              <a:rPr lang="en-GB" altLang="en-US" dirty="0" smtClean="0"/>
              <a:t>Influencers and role models</a:t>
            </a:r>
          </a:p>
        </p:txBody>
      </p:sp>
    </p:spTree>
    <p:extLst>
      <p:ext uri="{BB962C8B-B14F-4D97-AF65-F5344CB8AC3E}">
        <p14:creationId xmlns:p14="http://schemas.microsoft.com/office/powerpoint/2010/main" val="693729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3"/>
          <p:cNvSpPr>
            <a:spLocks noGrp="1"/>
          </p:cNvSpPr>
          <p:nvPr>
            <p:ph type="title"/>
          </p:nvPr>
        </p:nvSpPr>
        <p:spPr>
          <a:xfrm>
            <a:off x="632012" y="1344707"/>
            <a:ext cx="7933764" cy="349622"/>
          </a:xfrm>
        </p:spPr>
        <p:txBody>
          <a:bodyPr>
            <a:noAutofit/>
          </a:bodyPr>
          <a:lstStyle/>
          <a:p>
            <a:r>
              <a:rPr lang="en-GB" altLang="en-US" sz="3200" dirty="0"/>
              <a:t>Views on gender and subject imbalances</a:t>
            </a:r>
          </a:p>
        </p:txBody>
      </p:sp>
      <p:sp>
        <p:nvSpPr>
          <p:cNvPr id="12292" name="Content Placeholder 1"/>
          <p:cNvSpPr>
            <a:spLocks noGrp="1"/>
          </p:cNvSpPr>
          <p:nvPr>
            <p:ph idx="1"/>
          </p:nvPr>
        </p:nvSpPr>
        <p:spPr>
          <a:xfrm>
            <a:off x="632012" y="2232211"/>
            <a:ext cx="7933764" cy="3480407"/>
          </a:xfrm>
        </p:spPr>
        <p:txBody>
          <a:bodyPr>
            <a:normAutofit/>
          </a:bodyPr>
          <a:lstStyle/>
          <a:p>
            <a:r>
              <a:rPr lang="en-GB" altLang="en-US" sz="1800" i="1" dirty="0"/>
              <a:t>“I’m open-minded, I think ‘yeah a boy can do that’ and there are girls that think ‘well if a boy can do it I can do it as well’” </a:t>
            </a:r>
            <a:r>
              <a:rPr lang="en-GB" altLang="en-US" sz="1800" dirty="0"/>
              <a:t>(Participant 2).</a:t>
            </a:r>
          </a:p>
          <a:p>
            <a:endParaRPr lang="en-GB" altLang="en-US" sz="1800" dirty="0" smtClean="0"/>
          </a:p>
          <a:p>
            <a:r>
              <a:rPr lang="en-GB" altLang="en-US" sz="1800" i="1" dirty="0"/>
              <a:t>“Because for a subject you're </a:t>
            </a:r>
            <a:r>
              <a:rPr lang="en-GB" altLang="en-US" sz="1800" i="1" dirty="0" err="1"/>
              <a:t>kinda</a:t>
            </a:r>
            <a:r>
              <a:rPr lang="en-GB" altLang="en-US" sz="1800" i="1" dirty="0"/>
              <a:t> just studying for it and you don't actually have to do it, whereas like when you're going out to do a job you have to have the qualities and the skills” </a:t>
            </a:r>
            <a:r>
              <a:rPr lang="en-GB" altLang="en-US" sz="1800" dirty="0"/>
              <a:t>(Participant 7)</a:t>
            </a:r>
          </a:p>
          <a:p>
            <a:endParaRPr lang="en-GB" altLang="en-US" sz="1800" dirty="0" smtClean="0"/>
          </a:p>
          <a:p>
            <a:r>
              <a:rPr lang="en-GB" altLang="en-US" sz="1800" i="1" dirty="0"/>
              <a:t>“No because like you can be whatever you want to do, you don’t need be described by your gender.” </a:t>
            </a:r>
            <a:r>
              <a:rPr lang="en-GB" altLang="en-US" sz="1800" dirty="0"/>
              <a:t>(Participant 8)</a:t>
            </a:r>
          </a:p>
          <a:p>
            <a:endParaRPr lang="en-GB" altLang="en-US" sz="1800" dirty="0" smtClean="0"/>
          </a:p>
        </p:txBody>
      </p:sp>
    </p:spTree>
    <p:extLst>
      <p:ext uri="{BB962C8B-B14F-4D97-AF65-F5344CB8AC3E}">
        <p14:creationId xmlns:p14="http://schemas.microsoft.com/office/powerpoint/2010/main" val="4273205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3"/>
          <p:cNvSpPr>
            <a:spLocks noGrp="1"/>
          </p:cNvSpPr>
          <p:nvPr>
            <p:ph type="title"/>
          </p:nvPr>
        </p:nvSpPr>
        <p:spPr>
          <a:xfrm>
            <a:off x="591671" y="1264024"/>
            <a:ext cx="7987553" cy="363070"/>
          </a:xfrm>
        </p:spPr>
        <p:txBody>
          <a:bodyPr anchor="t">
            <a:noAutofit/>
          </a:bodyPr>
          <a:lstStyle/>
          <a:p>
            <a:r>
              <a:rPr lang="en-GB" altLang="en-US" sz="3200" dirty="0" smtClean="0"/>
              <a:t>Visibility </a:t>
            </a:r>
            <a:r>
              <a:rPr lang="en-GB" altLang="en-US" sz="3200" dirty="0"/>
              <a:t>of educational and career pathways</a:t>
            </a:r>
          </a:p>
        </p:txBody>
      </p:sp>
      <p:sp>
        <p:nvSpPr>
          <p:cNvPr id="2" name="Content Placeholder 1"/>
          <p:cNvSpPr>
            <a:spLocks noGrp="1"/>
          </p:cNvSpPr>
          <p:nvPr>
            <p:ph idx="1"/>
          </p:nvPr>
        </p:nvSpPr>
        <p:spPr>
          <a:xfrm>
            <a:off x="591671" y="2164976"/>
            <a:ext cx="7987553" cy="3526843"/>
          </a:xfrm>
        </p:spPr>
        <p:txBody>
          <a:bodyPr>
            <a:noAutofit/>
          </a:bodyPr>
          <a:lstStyle/>
          <a:p>
            <a:pPr>
              <a:defRPr/>
            </a:pPr>
            <a:r>
              <a:rPr lang="en-GB" sz="1800" i="1" dirty="0"/>
              <a:t>“Children often pick careers on people that they have in their family and I think that’s a big influence, they don’t know other careers.” </a:t>
            </a:r>
            <a:r>
              <a:rPr lang="en-GB" sz="1800" dirty="0"/>
              <a:t>(Focus group participant).</a:t>
            </a:r>
          </a:p>
          <a:p>
            <a:pPr>
              <a:defRPr/>
            </a:pPr>
            <a:r>
              <a:rPr lang="en-GB" sz="1800" i="1" dirty="0"/>
              <a:t>“Well, most girls you see when people mention design and manufacture and woodwork or anything they’re always like no, no, and then when you see boys and they are looking at maybe business or something you get, like, the stereotypes” </a:t>
            </a:r>
            <a:r>
              <a:rPr lang="en-GB" sz="1800" dirty="0"/>
              <a:t>(Participant 9)</a:t>
            </a:r>
          </a:p>
          <a:p>
            <a:pPr>
              <a:defRPr/>
            </a:pPr>
            <a:r>
              <a:rPr lang="en-GB" sz="1800" i="1" dirty="0"/>
              <a:t>“I don’t think many of us really know what university, like what happens at university, we just </a:t>
            </a:r>
            <a:r>
              <a:rPr lang="en-GB" sz="1800" i="1" dirty="0" err="1"/>
              <a:t>kinda</a:t>
            </a:r>
            <a:r>
              <a:rPr lang="en-GB" sz="1800" i="1" dirty="0"/>
              <a:t> hear about it from our parents and we don’t really get like in depth things about it so I think people would just take like other options like college because </a:t>
            </a:r>
            <a:r>
              <a:rPr lang="en-GB" sz="1800" i="1" dirty="0" err="1"/>
              <a:t>theres</a:t>
            </a:r>
            <a:r>
              <a:rPr lang="en-GB" sz="1800" i="1" dirty="0"/>
              <a:t> like workshops and stuff for college and they tell you exactly what it entails and stuff like that so they just feel like they’re more informed about it.” </a:t>
            </a:r>
            <a:r>
              <a:rPr lang="en-GB" sz="1800" dirty="0"/>
              <a:t>(Participant 7).</a:t>
            </a:r>
          </a:p>
          <a:p>
            <a:pPr>
              <a:defRPr/>
            </a:pPr>
            <a:endParaRPr lang="en-GB" sz="1800" dirty="0"/>
          </a:p>
          <a:p>
            <a:pPr marL="0" indent="0">
              <a:buNone/>
              <a:defRPr/>
            </a:pPr>
            <a:endParaRPr lang="en-GB" sz="1800" dirty="0"/>
          </a:p>
        </p:txBody>
      </p:sp>
    </p:spTree>
    <p:extLst>
      <p:ext uri="{BB962C8B-B14F-4D97-AF65-F5344CB8AC3E}">
        <p14:creationId xmlns:p14="http://schemas.microsoft.com/office/powerpoint/2010/main" val="1780924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3"/>
          <p:cNvSpPr>
            <a:spLocks noGrp="1"/>
          </p:cNvSpPr>
          <p:nvPr>
            <p:ph type="title"/>
          </p:nvPr>
        </p:nvSpPr>
        <p:spPr>
          <a:xfrm>
            <a:off x="591671" y="1277471"/>
            <a:ext cx="7947211" cy="376517"/>
          </a:xfrm>
        </p:spPr>
        <p:txBody>
          <a:bodyPr>
            <a:noAutofit/>
          </a:bodyPr>
          <a:lstStyle/>
          <a:p>
            <a:r>
              <a:rPr lang="en-GB" altLang="en-US" sz="3200" dirty="0"/>
              <a:t>Influencers and role models</a:t>
            </a:r>
          </a:p>
        </p:txBody>
      </p:sp>
      <p:sp>
        <p:nvSpPr>
          <p:cNvPr id="16388" name="Content Placeholder 1"/>
          <p:cNvSpPr>
            <a:spLocks noGrp="1"/>
          </p:cNvSpPr>
          <p:nvPr>
            <p:ph idx="1"/>
          </p:nvPr>
        </p:nvSpPr>
        <p:spPr>
          <a:xfrm>
            <a:off x="591671" y="2138082"/>
            <a:ext cx="7947211" cy="3560249"/>
          </a:xfrm>
        </p:spPr>
        <p:txBody>
          <a:bodyPr>
            <a:normAutofit/>
          </a:bodyPr>
          <a:lstStyle/>
          <a:p>
            <a:r>
              <a:rPr lang="en-GB" altLang="en-US" sz="1800" i="1" dirty="0"/>
              <a:t>“Well my family have always supported me in whatever decision I wanted to make so they, I wouldn’t say they influenced me but they guided me… like they said “you’re good at computing and you’re good at music so if you enjoy them you should take them””. </a:t>
            </a:r>
            <a:r>
              <a:rPr lang="en-GB" altLang="en-US" sz="1800" dirty="0"/>
              <a:t>(Participant 6)</a:t>
            </a:r>
          </a:p>
          <a:p>
            <a:endParaRPr lang="en-GB" altLang="en-US" sz="1800" dirty="0"/>
          </a:p>
          <a:p>
            <a:r>
              <a:rPr lang="en-GB" altLang="en-US" sz="1800" i="1" dirty="0"/>
              <a:t>“My history teacher when I was in Fourth Year, she was like really enthusiastic about the subject and she got me like really enthusiastic and loved it too and I carried on throughout school” </a:t>
            </a:r>
            <a:r>
              <a:rPr lang="en-GB" altLang="en-US" sz="1800" dirty="0"/>
              <a:t>(Applicant participant 4)</a:t>
            </a:r>
          </a:p>
          <a:p>
            <a:endParaRPr lang="en-GB" altLang="en-US" sz="1800" dirty="0"/>
          </a:p>
          <a:p>
            <a:r>
              <a:rPr lang="en-GB" altLang="en-US" sz="1800" i="1" dirty="0"/>
              <a:t>“I think there is a lot of influence from peer groups” (Focus group participant)</a:t>
            </a:r>
            <a:endParaRPr lang="en-GB" altLang="en-US" sz="1800" dirty="0"/>
          </a:p>
          <a:p>
            <a:endParaRPr lang="en-GB" altLang="en-US" sz="3600" dirty="0" smtClean="0"/>
          </a:p>
        </p:txBody>
      </p:sp>
    </p:spTree>
    <p:extLst>
      <p:ext uri="{BB962C8B-B14F-4D97-AF65-F5344CB8AC3E}">
        <p14:creationId xmlns:p14="http://schemas.microsoft.com/office/powerpoint/2010/main" val="2761320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Come to workshop 4A</a:t>
            </a:r>
            <a:br>
              <a:rPr lang="en-GB" dirty="0" smtClean="0"/>
            </a:br>
            <a:endParaRPr lang="en-GB" dirty="0"/>
          </a:p>
        </p:txBody>
      </p:sp>
      <p:sp>
        <p:nvSpPr>
          <p:cNvPr id="3" name="Text Placeholder 2"/>
          <p:cNvSpPr>
            <a:spLocks noGrp="1"/>
          </p:cNvSpPr>
          <p:nvPr>
            <p:ph type="body" idx="1"/>
          </p:nvPr>
        </p:nvSpPr>
        <p:spPr/>
        <p:txBody>
          <a:bodyPr/>
          <a:lstStyle/>
          <a:p>
            <a:pPr algn="ctr"/>
            <a:r>
              <a:rPr lang="en-GB" dirty="0"/>
              <a:t>Influencers and Role Models: young people’s understandings of gender imbalances in subject areas</a:t>
            </a:r>
          </a:p>
        </p:txBody>
      </p:sp>
    </p:spTree>
    <p:extLst>
      <p:ext uri="{BB962C8B-B14F-4D97-AF65-F5344CB8AC3E}">
        <p14:creationId xmlns:p14="http://schemas.microsoft.com/office/powerpoint/2010/main" val="774568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 introduction to the project</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Dual aim</a:t>
            </a:r>
          </a:p>
          <a:p>
            <a:pPr lvl="1"/>
            <a:r>
              <a:rPr lang="en-GB" dirty="0" smtClean="0"/>
              <a:t>remove </a:t>
            </a:r>
            <a:r>
              <a:rPr lang="en-GB" dirty="0"/>
              <a:t>barriers to traditionally ‘gendered’ </a:t>
            </a:r>
            <a:r>
              <a:rPr lang="en-GB" dirty="0" smtClean="0"/>
              <a:t>professions</a:t>
            </a:r>
          </a:p>
          <a:p>
            <a:pPr lvl="1"/>
            <a:r>
              <a:rPr lang="en-GB" dirty="0" smtClean="0"/>
              <a:t>support </a:t>
            </a:r>
            <a:r>
              <a:rPr lang="en-GB" dirty="0"/>
              <a:t>students from widening participation backgrounds to access higher </a:t>
            </a:r>
            <a:r>
              <a:rPr lang="en-GB" dirty="0" smtClean="0"/>
              <a:t>education</a:t>
            </a:r>
            <a:endParaRPr lang="en-GB" dirty="0"/>
          </a:p>
          <a:p>
            <a:r>
              <a:rPr lang="en-GB" dirty="0" smtClean="0"/>
              <a:t>WP definition</a:t>
            </a:r>
          </a:p>
          <a:p>
            <a:pPr lvl="1"/>
            <a:r>
              <a:rPr lang="en-GB" dirty="0"/>
              <a:t>to include; first in family, low income households, MD40 and MD20 groupings,  care experienced pupils and young care </a:t>
            </a:r>
            <a:r>
              <a:rPr lang="en-GB" dirty="0" smtClean="0"/>
              <a:t>providers</a:t>
            </a:r>
          </a:p>
          <a:p>
            <a:r>
              <a:rPr lang="en-GB" dirty="0" smtClean="0"/>
              <a:t>Chosen subjects</a:t>
            </a:r>
          </a:p>
          <a:p>
            <a:pPr lvl="1"/>
            <a:r>
              <a:rPr lang="en-GB" dirty="0" smtClean="0"/>
              <a:t>identified </a:t>
            </a:r>
            <a:r>
              <a:rPr lang="en-GB" dirty="0"/>
              <a:t>based upon </a:t>
            </a:r>
            <a:r>
              <a:rPr lang="en-GB" dirty="0" smtClean="0"/>
              <a:t>a range of data sources</a:t>
            </a:r>
          </a:p>
          <a:p>
            <a:pPr lvl="2"/>
            <a:r>
              <a:rPr lang="en-GB" dirty="0" smtClean="0"/>
              <a:t>Learning </a:t>
            </a:r>
            <a:r>
              <a:rPr lang="en-GB" dirty="0"/>
              <a:t>for All (2015) </a:t>
            </a:r>
            <a:r>
              <a:rPr lang="en-GB" dirty="0" smtClean="0"/>
              <a:t>report</a:t>
            </a:r>
          </a:p>
          <a:p>
            <a:pPr lvl="2"/>
            <a:r>
              <a:rPr lang="en-GB" dirty="0" smtClean="0"/>
              <a:t>School </a:t>
            </a:r>
            <a:r>
              <a:rPr lang="en-GB" dirty="0"/>
              <a:t>Leaver Destination Returns (SLDR) </a:t>
            </a:r>
            <a:r>
              <a:rPr lang="en-GB" dirty="0" smtClean="0"/>
              <a:t>2013/14</a:t>
            </a:r>
          </a:p>
          <a:p>
            <a:pPr lvl="2"/>
            <a:r>
              <a:rPr lang="en-GB" dirty="0" smtClean="0"/>
              <a:t>matched </a:t>
            </a:r>
            <a:r>
              <a:rPr lang="en-GB" dirty="0"/>
              <a:t>against the expertise and relevant discipline mix at Stirling.   </a:t>
            </a:r>
          </a:p>
          <a:p>
            <a:pPr lvl="1"/>
            <a:endParaRPr lang="en-GB" dirty="0"/>
          </a:p>
        </p:txBody>
      </p:sp>
    </p:spTree>
    <p:extLst>
      <p:ext uri="{BB962C8B-B14F-4D97-AF65-F5344CB8AC3E}">
        <p14:creationId xmlns:p14="http://schemas.microsoft.com/office/powerpoint/2010/main" val="120931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68731"/>
            <a:ext cx="7886700" cy="365760"/>
          </a:xfrm>
        </p:spPr>
        <p:txBody>
          <a:bodyPr>
            <a:normAutofit fontScale="90000"/>
          </a:bodyPr>
          <a:lstStyle/>
          <a:p>
            <a:r>
              <a:rPr lang="en-GB" dirty="0" smtClean="0"/>
              <a:t>Question time!</a:t>
            </a:r>
            <a:endParaRPr lang="en-GB" dirty="0"/>
          </a:p>
        </p:txBody>
      </p:sp>
      <p:sp>
        <p:nvSpPr>
          <p:cNvPr id="3" name="Content Placeholder 2"/>
          <p:cNvSpPr>
            <a:spLocks noGrp="1"/>
          </p:cNvSpPr>
          <p:nvPr>
            <p:ph idx="1"/>
          </p:nvPr>
        </p:nvSpPr>
        <p:spPr>
          <a:xfrm>
            <a:off x="628650" y="1977390"/>
            <a:ext cx="7886700" cy="3619227"/>
          </a:xfrm>
        </p:spPr>
        <p:txBody>
          <a:bodyPr>
            <a:normAutofit fontScale="85000" lnSpcReduction="10000"/>
          </a:bodyPr>
          <a:lstStyle/>
          <a:p>
            <a:pPr marL="514350" indent="-514350">
              <a:buFont typeface="+mj-lt"/>
              <a:buAutoNum type="arabicPeriod"/>
            </a:pPr>
            <a:r>
              <a:rPr lang="en-GB" altLang="en-US" dirty="0" smtClean="0"/>
              <a:t>How do we recruit and engage positive role models in mentoring roles?</a:t>
            </a:r>
          </a:p>
          <a:p>
            <a:pPr marL="514350" indent="-514350">
              <a:buFont typeface="+mj-lt"/>
              <a:buAutoNum type="arabicPeriod"/>
            </a:pPr>
            <a:r>
              <a:rPr lang="en-GB" dirty="0" smtClean="0"/>
              <a:t>How can we engage more with parents?</a:t>
            </a:r>
          </a:p>
          <a:p>
            <a:pPr marL="514350" indent="-514350">
              <a:buFont typeface="+mj-lt"/>
              <a:buAutoNum type="arabicPeriod"/>
            </a:pPr>
            <a:r>
              <a:rPr lang="en-GB" dirty="0" smtClean="0"/>
              <a:t>How can we provide relevant information to subject teachers?</a:t>
            </a:r>
          </a:p>
          <a:p>
            <a:pPr marL="514350" indent="-514350">
              <a:buFont typeface="+mj-lt"/>
              <a:buAutoNum type="arabicPeriod"/>
            </a:pPr>
            <a:r>
              <a:rPr lang="en-GB" dirty="0" smtClean="0"/>
              <a:t>Should colleges and universities insist all outreach work is gender biased (</a:t>
            </a:r>
            <a:r>
              <a:rPr lang="en-GB" dirty="0" err="1" smtClean="0"/>
              <a:t>eg</a:t>
            </a:r>
            <a:r>
              <a:rPr lang="en-GB" dirty="0" smtClean="0"/>
              <a:t> 50/50 attendance?) – if yes, how do we make that happen?</a:t>
            </a:r>
          </a:p>
          <a:p>
            <a:pPr marL="514350" indent="-514350">
              <a:buFont typeface="+mj-lt"/>
              <a:buAutoNum type="arabicPeriod"/>
            </a:pPr>
            <a:r>
              <a:rPr lang="en-GB" dirty="0" smtClean="0"/>
              <a:t>List 3 things that schools, colleges and universities could do simply and easily now to improve engagement</a:t>
            </a:r>
          </a:p>
        </p:txBody>
      </p:sp>
    </p:spTree>
    <p:extLst>
      <p:ext uri="{BB962C8B-B14F-4D97-AF65-F5344CB8AC3E}">
        <p14:creationId xmlns:p14="http://schemas.microsoft.com/office/powerpoint/2010/main" val="13624267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34886" y="2667000"/>
            <a:ext cx="6128657" cy="1569660"/>
          </a:xfrm>
          <a:prstGeom prst="rect">
            <a:avLst/>
          </a:prstGeom>
          <a:noFill/>
        </p:spPr>
        <p:txBody>
          <a:bodyPr wrap="square" rtlCol="0">
            <a:spAutoFit/>
          </a:bodyPr>
          <a:lstStyle/>
          <a:p>
            <a:pPr algn="ctr"/>
            <a:r>
              <a:rPr lang="en-GB" sz="4800" b="1" dirty="0" smtClean="0">
                <a:latin typeface="FS Maja" panose="02000503050000020004" pitchFamily="50" charset="0"/>
              </a:rPr>
              <a:t>THANK YOU FOR YOUR TIME</a:t>
            </a:r>
            <a:endParaRPr lang="en-GB" sz="4800" b="1" dirty="0">
              <a:latin typeface="FS Maja" panose="02000503050000020004" pitchFamily="50" charset="0"/>
            </a:endParaRPr>
          </a:p>
        </p:txBody>
      </p:sp>
    </p:spTree>
    <p:extLst>
      <p:ext uri="{BB962C8B-B14F-4D97-AF65-F5344CB8AC3E}">
        <p14:creationId xmlns:p14="http://schemas.microsoft.com/office/powerpoint/2010/main" val="407952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Chosen subjects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Accounting</a:t>
            </a:r>
          </a:p>
          <a:p>
            <a:r>
              <a:rPr lang="en-GB" dirty="0" smtClean="0"/>
              <a:t>Computing Science</a:t>
            </a:r>
          </a:p>
          <a:p>
            <a:r>
              <a:rPr lang="en-GB" dirty="0" smtClean="0"/>
              <a:t>Education (Primary and Secondary)</a:t>
            </a:r>
          </a:p>
          <a:p>
            <a:r>
              <a:rPr lang="en-GB" dirty="0" smtClean="0"/>
              <a:t>Law</a:t>
            </a:r>
          </a:p>
          <a:p>
            <a:r>
              <a:rPr lang="en-GB" dirty="0" smtClean="0"/>
              <a:t>Mathematics</a:t>
            </a:r>
          </a:p>
          <a:p>
            <a:r>
              <a:rPr lang="en-GB" dirty="0" smtClean="0"/>
              <a:t>Nursing</a:t>
            </a:r>
          </a:p>
          <a:p>
            <a:r>
              <a:rPr lang="en-GB" dirty="0" smtClean="0"/>
              <a:t>Social Work</a:t>
            </a:r>
          </a:p>
          <a:p>
            <a:r>
              <a:rPr lang="en-GB" dirty="0" smtClean="0"/>
              <a:t>Sport</a:t>
            </a:r>
            <a:endParaRPr lang="en-GB" dirty="0"/>
          </a:p>
        </p:txBody>
      </p:sp>
    </p:spTree>
    <p:extLst>
      <p:ext uri="{BB962C8B-B14F-4D97-AF65-F5344CB8AC3E}">
        <p14:creationId xmlns:p14="http://schemas.microsoft.com/office/powerpoint/2010/main" val="1369038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dirty="0" smtClean="0"/>
              <a:t>A quick tour of the outreach</a:t>
            </a:r>
            <a:endParaRPr lang="en-GB" sz="4800" dirty="0"/>
          </a:p>
        </p:txBody>
      </p:sp>
      <p:sp>
        <p:nvSpPr>
          <p:cNvPr id="4" name="Text Placeholder 3"/>
          <p:cNvSpPr>
            <a:spLocks noGrp="1"/>
          </p:cNvSpPr>
          <p:nvPr>
            <p:ph type="body" idx="1"/>
          </p:nvPr>
        </p:nvSpPr>
        <p:spPr>
          <a:xfrm>
            <a:off x="623888" y="4589464"/>
            <a:ext cx="7886700" cy="994907"/>
          </a:xfrm>
        </p:spPr>
        <p:txBody>
          <a:bodyPr/>
          <a:lstStyle/>
          <a:p>
            <a:pPr algn="ctr"/>
            <a:r>
              <a:rPr lang="en-GB" dirty="0"/>
              <a:t>Tracey Kerr</a:t>
            </a:r>
          </a:p>
          <a:p>
            <a:pPr algn="ctr"/>
            <a:r>
              <a:rPr lang="en-GB" dirty="0"/>
              <a:t>Widening Participation and Scottish Recruitment </a:t>
            </a:r>
            <a:r>
              <a:rPr lang="en-GB" dirty="0" smtClean="0"/>
              <a:t>Manager</a:t>
            </a:r>
            <a:endParaRPr lang="en-GB" dirty="0"/>
          </a:p>
        </p:txBody>
      </p:sp>
      <p:sp>
        <p:nvSpPr>
          <p:cNvPr id="3" name="Title 1"/>
          <p:cNvSpPr txBox="1">
            <a:spLocks/>
          </p:cNvSpPr>
          <p:nvPr/>
        </p:nvSpPr>
        <p:spPr>
          <a:xfrm>
            <a:off x="620487" y="3407228"/>
            <a:ext cx="7913914" cy="14586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FS Maja" panose="02000503050000020004" pitchFamily="50" charset="0"/>
                <a:ea typeface="+mj-ea"/>
                <a:cs typeface="+mj-cs"/>
              </a:defRPr>
            </a:lvl1pPr>
          </a:lstStyle>
          <a:p>
            <a:pPr algn="ctr"/>
            <a:endParaRPr lang="en-GB" sz="3200" dirty="0"/>
          </a:p>
        </p:txBody>
      </p:sp>
    </p:spTree>
    <p:extLst>
      <p:ext uri="{BB962C8B-B14F-4D97-AF65-F5344CB8AC3E}">
        <p14:creationId xmlns:p14="http://schemas.microsoft.com/office/powerpoint/2010/main" val="3821469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did outreach look like</a:t>
            </a:r>
            <a:endParaRPr lang="en-GB" dirty="0"/>
          </a:p>
        </p:txBody>
      </p:sp>
      <p:sp>
        <p:nvSpPr>
          <p:cNvPr id="3" name="Content Placeholder 2"/>
          <p:cNvSpPr>
            <a:spLocks noGrp="1"/>
          </p:cNvSpPr>
          <p:nvPr>
            <p:ph idx="1"/>
          </p:nvPr>
        </p:nvSpPr>
        <p:spPr/>
        <p:txBody>
          <a:bodyPr>
            <a:normAutofit lnSpcReduction="10000"/>
          </a:bodyPr>
          <a:lstStyle/>
          <a:p>
            <a:r>
              <a:rPr lang="en-GB" dirty="0" smtClean="0"/>
              <a:t>On campus event in target subject areas</a:t>
            </a:r>
          </a:p>
          <a:p>
            <a:pPr lvl="1"/>
            <a:r>
              <a:rPr lang="en-GB" dirty="0" smtClean="0"/>
              <a:t>To be discussed</a:t>
            </a:r>
          </a:p>
          <a:p>
            <a:r>
              <a:rPr lang="en-GB" dirty="0" smtClean="0"/>
              <a:t>Student mentoring programme</a:t>
            </a:r>
          </a:p>
          <a:p>
            <a:pPr lvl="1"/>
            <a:r>
              <a:rPr lang="en-GB" dirty="0" smtClean="0"/>
              <a:t>Facebook groups</a:t>
            </a:r>
          </a:p>
          <a:p>
            <a:pPr lvl="1"/>
            <a:r>
              <a:rPr lang="en-GB" dirty="0" smtClean="0"/>
              <a:t>Current student mentors</a:t>
            </a:r>
          </a:p>
          <a:p>
            <a:pPr lvl="1"/>
            <a:r>
              <a:rPr lang="en-GB" dirty="0" smtClean="0"/>
              <a:t>Alumni mentors</a:t>
            </a:r>
          </a:p>
          <a:p>
            <a:r>
              <a:rPr lang="en-GB" dirty="0" smtClean="0"/>
              <a:t>Marketing / online materials</a:t>
            </a:r>
          </a:p>
          <a:p>
            <a:pPr lvl="1"/>
            <a:r>
              <a:rPr lang="en-GB" dirty="0" smtClean="0"/>
              <a:t>In development</a:t>
            </a:r>
            <a:endParaRPr lang="en-GB" dirty="0"/>
          </a:p>
        </p:txBody>
      </p:sp>
    </p:spTree>
    <p:extLst>
      <p:ext uri="{BB962C8B-B14F-4D97-AF65-F5344CB8AC3E}">
        <p14:creationId xmlns:p14="http://schemas.microsoft.com/office/powerpoint/2010/main" val="435125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On campus event – February 2016</a:t>
            </a:r>
            <a:endParaRPr lang="en-GB" dirty="0"/>
          </a:p>
        </p:txBody>
      </p:sp>
      <p:sp>
        <p:nvSpPr>
          <p:cNvPr id="6" name="Content Placeholder 5"/>
          <p:cNvSpPr>
            <a:spLocks noGrp="1"/>
          </p:cNvSpPr>
          <p:nvPr>
            <p:ph idx="1"/>
          </p:nvPr>
        </p:nvSpPr>
        <p:spPr/>
        <p:txBody>
          <a:bodyPr>
            <a:normAutofit/>
          </a:bodyPr>
          <a:lstStyle/>
          <a:p>
            <a:r>
              <a:rPr lang="en-GB" dirty="0" smtClean="0"/>
              <a:t>Schools involved: -</a:t>
            </a:r>
          </a:p>
          <a:p>
            <a:pPr lvl="1"/>
            <a:r>
              <a:rPr lang="en-GB" dirty="0" smtClean="0"/>
              <a:t>Braes High School</a:t>
            </a:r>
          </a:p>
          <a:p>
            <a:pPr lvl="1"/>
            <a:r>
              <a:rPr lang="en-GB" dirty="0" smtClean="0"/>
              <a:t>Bo’ness High School</a:t>
            </a:r>
          </a:p>
          <a:p>
            <a:pPr lvl="1"/>
            <a:r>
              <a:rPr lang="en-GB" dirty="0" smtClean="0"/>
              <a:t>Denny High School</a:t>
            </a:r>
          </a:p>
          <a:p>
            <a:pPr lvl="1"/>
            <a:r>
              <a:rPr lang="en-GB" dirty="0" smtClean="0"/>
              <a:t>Falkirk High School</a:t>
            </a:r>
          </a:p>
          <a:p>
            <a:pPr lvl="1"/>
            <a:r>
              <a:rPr lang="en-GB" dirty="0" err="1" smtClean="0"/>
              <a:t>Lornshill</a:t>
            </a:r>
            <a:r>
              <a:rPr lang="en-GB" dirty="0" smtClean="0"/>
              <a:t> Academy</a:t>
            </a:r>
          </a:p>
          <a:p>
            <a:pPr lvl="1"/>
            <a:r>
              <a:rPr lang="en-GB" dirty="0" smtClean="0"/>
              <a:t>Wallace High School</a:t>
            </a:r>
          </a:p>
          <a:p>
            <a:endParaRPr lang="en-GB" dirty="0"/>
          </a:p>
        </p:txBody>
      </p:sp>
    </p:spTree>
    <p:extLst>
      <p:ext uri="{BB962C8B-B14F-4D97-AF65-F5344CB8AC3E}">
        <p14:creationId xmlns:p14="http://schemas.microsoft.com/office/powerpoint/2010/main" val="1189354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1273629"/>
            <a:ext cx="7886700" cy="707570"/>
          </a:xfrm>
        </p:spPr>
        <p:txBody>
          <a:bodyPr/>
          <a:lstStyle/>
          <a:p>
            <a:r>
              <a:rPr lang="en-GB" dirty="0" smtClean="0"/>
              <a:t>Subject Split – choose one of each</a:t>
            </a:r>
            <a:endParaRPr lang="en-GB" dirty="0"/>
          </a:p>
        </p:txBody>
      </p:sp>
      <p:sp>
        <p:nvSpPr>
          <p:cNvPr id="3" name="Text Placeholder 2"/>
          <p:cNvSpPr>
            <a:spLocks noGrp="1"/>
          </p:cNvSpPr>
          <p:nvPr>
            <p:ph type="body" idx="1"/>
          </p:nvPr>
        </p:nvSpPr>
        <p:spPr>
          <a:xfrm>
            <a:off x="629842" y="1981199"/>
            <a:ext cx="3868340" cy="729344"/>
          </a:xfrm>
        </p:spPr>
        <p:txBody>
          <a:bodyPr>
            <a:normAutofit/>
          </a:bodyPr>
          <a:lstStyle/>
          <a:p>
            <a:r>
              <a:rPr lang="en-GB" sz="2800" dirty="0" smtClean="0"/>
              <a:t>‘Male’ subjects</a:t>
            </a:r>
            <a:endParaRPr lang="en-GB" sz="2800" dirty="0"/>
          </a:p>
        </p:txBody>
      </p:sp>
      <p:sp>
        <p:nvSpPr>
          <p:cNvPr id="4" name="Content Placeholder 3"/>
          <p:cNvSpPr>
            <a:spLocks noGrp="1"/>
          </p:cNvSpPr>
          <p:nvPr>
            <p:ph sz="half" idx="2"/>
          </p:nvPr>
        </p:nvSpPr>
        <p:spPr>
          <a:xfrm>
            <a:off x="629842" y="2895599"/>
            <a:ext cx="3868340" cy="2682241"/>
          </a:xfrm>
        </p:spPr>
        <p:txBody>
          <a:bodyPr>
            <a:normAutofit/>
          </a:bodyPr>
          <a:lstStyle/>
          <a:p>
            <a:r>
              <a:rPr lang="en-GB" sz="2400" dirty="0" smtClean="0"/>
              <a:t>Accounting (</a:t>
            </a:r>
            <a:r>
              <a:rPr lang="en-GB" sz="2400" dirty="0" err="1" smtClean="0"/>
              <a:t>wp</a:t>
            </a:r>
            <a:r>
              <a:rPr lang="en-GB" sz="2400" dirty="0" smtClean="0"/>
              <a:t>)</a:t>
            </a:r>
          </a:p>
          <a:p>
            <a:r>
              <a:rPr lang="en-GB" sz="2400" dirty="0" smtClean="0"/>
              <a:t>Computing</a:t>
            </a:r>
          </a:p>
          <a:p>
            <a:r>
              <a:rPr lang="en-GB" sz="2400" dirty="0" smtClean="0"/>
              <a:t>Maths</a:t>
            </a:r>
          </a:p>
          <a:p>
            <a:r>
              <a:rPr lang="en-GB" sz="2400" dirty="0" smtClean="0"/>
              <a:t>Sport</a:t>
            </a:r>
            <a:endParaRPr lang="en-GB" sz="2400" dirty="0"/>
          </a:p>
        </p:txBody>
      </p:sp>
      <p:sp>
        <p:nvSpPr>
          <p:cNvPr id="5" name="Text Placeholder 4"/>
          <p:cNvSpPr>
            <a:spLocks noGrp="1"/>
          </p:cNvSpPr>
          <p:nvPr>
            <p:ph type="body" sz="quarter" idx="3"/>
          </p:nvPr>
        </p:nvSpPr>
        <p:spPr>
          <a:xfrm>
            <a:off x="4629150" y="1981199"/>
            <a:ext cx="3887391" cy="729344"/>
          </a:xfrm>
        </p:spPr>
        <p:txBody>
          <a:bodyPr>
            <a:normAutofit/>
          </a:bodyPr>
          <a:lstStyle/>
          <a:p>
            <a:r>
              <a:rPr lang="en-GB" sz="2800" dirty="0" smtClean="0"/>
              <a:t>‘Female’ subjects</a:t>
            </a:r>
            <a:endParaRPr lang="en-GB" sz="2800" dirty="0"/>
          </a:p>
        </p:txBody>
      </p:sp>
      <p:sp>
        <p:nvSpPr>
          <p:cNvPr id="6" name="Content Placeholder 5"/>
          <p:cNvSpPr>
            <a:spLocks noGrp="1"/>
          </p:cNvSpPr>
          <p:nvPr>
            <p:ph sz="quarter" idx="4"/>
          </p:nvPr>
        </p:nvSpPr>
        <p:spPr>
          <a:xfrm>
            <a:off x="4629150" y="2895599"/>
            <a:ext cx="3887391" cy="2682241"/>
          </a:xfrm>
        </p:spPr>
        <p:txBody>
          <a:bodyPr>
            <a:normAutofit/>
          </a:bodyPr>
          <a:lstStyle/>
          <a:p>
            <a:r>
              <a:rPr lang="en-GB" sz="2400" dirty="0" smtClean="0"/>
              <a:t>Education</a:t>
            </a:r>
          </a:p>
          <a:p>
            <a:r>
              <a:rPr lang="en-GB" sz="2400" dirty="0" smtClean="0"/>
              <a:t>Law (</a:t>
            </a:r>
            <a:r>
              <a:rPr lang="en-GB" sz="2400" dirty="0" err="1" smtClean="0"/>
              <a:t>wp</a:t>
            </a:r>
            <a:r>
              <a:rPr lang="en-GB" sz="2400" dirty="0" smtClean="0"/>
              <a:t>)</a:t>
            </a:r>
          </a:p>
          <a:p>
            <a:r>
              <a:rPr lang="en-GB" sz="2400" dirty="0" smtClean="0"/>
              <a:t>Nursing</a:t>
            </a:r>
          </a:p>
          <a:p>
            <a:r>
              <a:rPr lang="en-GB" sz="2400" dirty="0" smtClean="0"/>
              <a:t>Social Work</a:t>
            </a:r>
          </a:p>
          <a:p>
            <a:endParaRPr lang="en-GB" sz="2400" dirty="0"/>
          </a:p>
        </p:txBody>
      </p:sp>
    </p:spTree>
    <p:extLst>
      <p:ext uri="{BB962C8B-B14F-4D97-AF65-F5344CB8AC3E}">
        <p14:creationId xmlns:p14="http://schemas.microsoft.com/office/powerpoint/2010/main" val="1683995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Questions - am</a:t>
            </a:r>
            <a:endParaRPr lang="en-GB" dirty="0"/>
          </a:p>
        </p:txBody>
      </p:sp>
      <p:sp>
        <p:nvSpPr>
          <p:cNvPr id="3" name="Content Placeholder 2"/>
          <p:cNvSpPr>
            <a:spLocks noGrp="1"/>
          </p:cNvSpPr>
          <p:nvPr>
            <p:ph idx="1"/>
          </p:nvPr>
        </p:nvSpPr>
        <p:spPr/>
        <p:txBody>
          <a:bodyPr>
            <a:normAutofit lnSpcReduction="10000"/>
          </a:bodyPr>
          <a:lstStyle/>
          <a:p>
            <a:r>
              <a:rPr lang="en-GB" dirty="0" smtClean="0"/>
              <a:t>Asked to assess the success of the day</a:t>
            </a:r>
          </a:p>
          <a:p>
            <a:pPr lvl="1"/>
            <a:r>
              <a:rPr lang="en-GB" dirty="0" smtClean="0"/>
              <a:t>What do you want to do for a job?</a:t>
            </a:r>
          </a:p>
          <a:p>
            <a:pPr lvl="1"/>
            <a:r>
              <a:rPr lang="en-GB" dirty="0" smtClean="0"/>
              <a:t>Did anyone help you make this decision?</a:t>
            </a:r>
          </a:p>
          <a:p>
            <a:pPr lvl="2"/>
            <a:r>
              <a:rPr lang="en-GB" dirty="0"/>
              <a:t>W</a:t>
            </a:r>
            <a:r>
              <a:rPr lang="en-GB" dirty="0" smtClean="0"/>
              <a:t>ho helped you the most?</a:t>
            </a:r>
          </a:p>
          <a:p>
            <a:pPr lvl="1"/>
            <a:r>
              <a:rPr lang="en-GB" dirty="0" smtClean="0"/>
              <a:t>I think that … is a job for</a:t>
            </a:r>
          </a:p>
          <a:p>
            <a:pPr lvl="1"/>
            <a:r>
              <a:rPr lang="en-GB" dirty="0" smtClean="0"/>
              <a:t>Most people think that … is a job for</a:t>
            </a:r>
          </a:p>
          <a:p>
            <a:pPr lvl="1"/>
            <a:r>
              <a:rPr lang="en-GB" dirty="0" smtClean="0"/>
              <a:t>Which out of the 8 subjects did you want to go to the most?</a:t>
            </a:r>
          </a:p>
          <a:p>
            <a:pPr lvl="2"/>
            <a:r>
              <a:rPr lang="en-GB" dirty="0" smtClean="0"/>
              <a:t>Why did you want to attend these subjects?</a:t>
            </a:r>
          </a:p>
          <a:p>
            <a:pPr lvl="1"/>
            <a:endParaRPr lang="en-GB" dirty="0" smtClean="0"/>
          </a:p>
          <a:p>
            <a:pPr lvl="1"/>
            <a:endParaRPr lang="en-GB" dirty="0"/>
          </a:p>
        </p:txBody>
      </p:sp>
    </p:spTree>
    <p:extLst>
      <p:ext uri="{BB962C8B-B14F-4D97-AF65-F5344CB8AC3E}">
        <p14:creationId xmlns:p14="http://schemas.microsoft.com/office/powerpoint/2010/main" val="1278627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Questions - pm</a:t>
            </a:r>
            <a:endParaRPr lang="en-GB" dirty="0"/>
          </a:p>
        </p:txBody>
      </p:sp>
      <p:sp>
        <p:nvSpPr>
          <p:cNvPr id="3" name="Content Placeholder 2"/>
          <p:cNvSpPr>
            <a:spLocks noGrp="1"/>
          </p:cNvSpPr>
          <p:nvPr>
            <p:ph idx="1"/>
          </p:nvPr>
        </p:nvSpPr>
        <p:spPr/>
        <p:txBody>
          <a:bodyPr>
            <a:normAutofit/>
          </a:bodyPr>
          <a:lstStyle/>
          <a:p>
            <a:r>
              <a:rPr lang="en-GB" dirty="0" smtClean="0"/>
              <a:t>Asked to assess the success of the day</a:t>
            </a:r>
          </a:p>
          <a:p>
            <a:pPr lvl="1"/>
            <a:r>
              <a:rPr lang="en-GB" dirty="0" smtClean="0"/>
              <a:t>What do you want to do for a job?</a:t>
            </a:r>
          </a:p>
          <a:p>
            <a:pPr lvl="2"/>
            <a:r>
              <a:rPr lang="en-GB" dirty="0" smtClean="0"/>
              <a:t>Will you now research the route you want to take to get the job you want?</a:t>
            </a:r>
          </a:p>
          <a:p>
            <a:pPr lvl="1"/>
            <a:r>
              <a:rPr lang="en-GB" dirty="0" smtClean="0"/>
              <a:t>I think that … is a job for</a:t>
            </a:r>
          </a:p>
          <a:p>
            <a:pPr lvl="1"/>
            <a:r>
              <a:rPr lang="en-GB" dirty="0" smtClean="0"/>
              <a:t>Most people think that … is a job for</a:t>
            </a:r>
          </a:p>
          <a:p>
            <a:pPr lvl="1"/>
            <a:r>
              <a:rPr lang="en-GB" dirty="0" smtClean="0"/>
              <a:t>What subjects did you attend – am / pm?</a:t>
            </a:r>
          </a:p>
          <a:p>
            <a:pPr lvl="2"/>
            <a:r>
              <a:rPr lang="en-GB" dirty="0" smtClean="0"/>
              <a:t>What did you  like / dislike about the workshop?</a:t>
            </a:r>
          </a:p>
          <a:p>
            <a:pPr lvl="1"/>
            <a:endParaRPr lang="en-GB" dirty="0" smtClean="0"/>
          </a:p>
          <a:p>
            <a:pPr lvl="1"/>
            <a:endParaRPr lang="en-GB" dirty="0"/>
          </a:p>
        </p:txBody>
      </p:sp>
    </p:spTree>
    <p:extLst>
      <p:ext uri="{BB962C8B-B14F-4D97-AF65-F5344CB8AC3E}">
        <p14:creationId xmlns:p14="http://schemas.microsoft.com/office/powerpoint/2010/main" val="3719489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WP Presentation template - ALL">
  <a:themeElements>
    <a:clrScheme name="Widening Participation">
      <a:dk1>
        <a:sysClr val="windowText" lastClr="000000"/>
      </a:dk1>
      <a:lt1>
        <a:sysClr val="window" lastClr="FFFFFF"/>
      </a:lt1>
      <a:dk2>
        <a:srgbClr val="44546A"/>
      </a:dk2>
      <a:lt2>
        <a:srgbClr val="E7E6E6"/>
      </a:lt2>
      <a:accent1>
        <a:srgbClr val="97D700"/>
      </a:accent1>
      <a:accent2>
        <a:srgbClr val="00A499"/>
      </a:accent2>
      <a:accent3>
        <a:srgbClr val="CE0058"/>
      </a:accent3>
      <a:accent4>
        <a:srgbClr val="00A9E0"/>
      </a:accent4>
      <a:accent5>
        <a:srgbClr val="7030A0"/>
      </a:accent5>
      <a:accent6>
        <a:srgbClr val="00B050"/>
      </a:accent6>
      <a:hlink>
        <a:srgbClr val="97D700"/>
      </a:hlink>
      <a:folHlink>
        <a:srgbClr val="7030A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P Powerpoint template - ALL.potm" id="{799B96C7-24D8-49DA-9DD4-78BAD1F492B9}" vid="{D312025A-AA0E-4314-9DA7-28A7D0847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WP Presentation template - ALL</Template>
  <TotalTime>203</TotalTime>
  <Words>1403</Words>
  <Application>Microsoft Office PowerPoint</Application>
  <PresentationFormat>On-screen Show (4:3)</PresentationFormat>
  <Paragraphs>255</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Calibri</vt:lpstr>
      <vt:lpstr>FS Maja</vt:lpstr>
      <vt:lpstr>WP Presentation template - ALL</vt:lpstr>
      <vt:lpstr>So you want to be in the professions</vt:lpstr>
      <vt:lpstr>An introduction to the project</vt:lpstr>
      <vt:lpstr>Chosen subjects</vt:lpstr>
      <vt:lpstr>A quick tour of the outreach</vt:lpstr>
      <vt:lpstr>What did outreach look like</vt:lpstr>
      <vt:lpstr>On campus event – February 2016</vt:lpstr>
      <vt:lpstr>Subject Split – choose one of each</vt:lpstr>
      <vt:lpstr>Questions - am</vt:lpstr>
      <vt:lpstr>Questions - pm</vt:lpstr>
      <vt:lpstr>What we found out</vt:lpstr>
      <vt:lpstr>PowerPoint Presentation</vt:lpstr>
      <vt:lpstr>PowerPoint Presentation</vt:lpstr>
      <vt:lpstr>Did anyone help you make this decision? </vt:lpstr>
      <vt:lpstr>A brief introduction to the research</vt:lpstr>
      <vt:lpstr>‘What impact can Universities have in challenging gendered assumptions and social norms regarding professional subject choice and applications to University, in particular from widening participation capacity?’ </vt:lpstr>
      <vt:lpstr>Views on gender and subject imbalances</vt:lpstr>
      <vt:lpstr>Visibility of educational and career pathways</vt:lpstr>
      <vt:lpstr>Influencers and role models</vt:lpstr>
      <vt:lpstr>Come to workshop 4A </vt:lpstr>
      <vt:lpstr>Question time!</vt:lpstr>
      <vt:lpstr>PowerPoint Presentation</vt:lpstr>
    </vt:vector>
  </TitlesOfParts>
  <Company>University of Stirling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impact can Universities have in challenging gendered assumptions and social norms regarding professional subject choice and applications to University, in particular from widening participation capacity?’</dc:title>
  <dc:creator>Amy McDermott</dc:creator>
  <cp:lastModifiedBy>Nicole Cairns</cp:lastModifiedBy>
  <cp:revision>31</cp:revision>
  <dcterms:created xsi:type="dcterms:W3CDTF">2016-09-01T08:30:33Z</dcterms:created>
  <dcterms:modified xsi:type="dcterms:W3CDTF">2018-03-05T10:38:49Z</dcterms:modified>
</cp:coreProperties>
</file>