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1"/>
  </p:notesMasterIdLst>
  <p:sldIdLst>
    <p:sldId id="257" r:id="rId3"/>
    <p:sldId id="323" r:id="rId4"/>
    <p:sldId id="262" r:id="rId5"/>
    <p:sldId id="300" r:id="rId6"/>
    <p:sldId id="301" r:id="rId7"/>
    <p:sldId id="328" r:id="rId8"/>
    <p:sldId id="329" r:id="rId9"/>
    <p:sldId id="330" r:id="rId10"/>
    <p:sldId id="265" r:id="rId11"/>
    <p:sldId id="266" r:id="rId12"/>
    <p:sldId id="267" r:id="rId13"/>
    <p:sldId id="268" r:id="rId14"/>
    <p:sldId id="263" r:id="rId15"/>
    <p:sldId id="271" r:id="rId16"/>
    <p:sldId id="269" r:id="rId17"/>
    <p:sldId id="270" r:id="rId18"/>
    <p:sldId id="324" r:id="rId19"/>
    <p:sldId id="325" r:id="rId20"/>
    <p:sldId id="317" r:id="rId21"/>
    <p:sldId id="303" r:id="rId22"/>
    <p:sldId id="272" r:id="rId23"/>
    <p:sldId id="273" r:id="rId24"/>
    <p:sldId id="275" r:id="rId25"/>
    <p:sldId id="280" r:id="rId26"/>
    <p:sldId id="313" r:id="rId27"/>
    <p:sldId id="274" r:id="rId28"/>
    <p:sldId id="327" r:id="rId29"/>
    <p:sldId id="294" r:id="rId30"/>
    <p:sldId id="318" r:id="rId31"/>
    <p:sldId id="319" r:id="rId32"/>
    <p:sldId id="322" r:id="rId33"/>
    <p:sldId id="321" r:id="rId34"/>
    <p:sldId id="291" r:id="rId35"/>
    <p:sldId id="288" r:id="rId36"/>
    <p:sldId id="289" r:id="rId37"/>
    <p:sldId id="316" r:id="rId38"/>
    <p:sldId id="331" r:id="rId39"/>
    <p:sldId id="29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572" userDrawn="1">
          <p15:clr>
            <a:srgbClr val="A4A3A4"/>
          </p15:clr>
        </p15:guide>
        <p15:guide id="7" orient="horz" pos="3702" userDrawn="1">
          <p15:clr>
            <a:srgbClr val="A4A3A4"/>
          </p15:clr>
        </p15:guide>
        <p15:guide id="8" orient="horz" pos="41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7363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  <p:guide pos="302"/>
        <p:guide pos="7378"/>
        <p:guide orient="horz" pos="210"/>
        <p:guide orient="horz" pos="572"/>
        <p:guide orient="horz" pos="3702"/>
        <p:guide orient="horz" pos="413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34791-3FC8-46A5-845D-55CC5F769D53}" type="datetimeFigureOut">
              <a:rPr lang="en-GB" smtClean="0"/>
              <a:t>12/09/2016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FF4E4-EB03-492D-9BBE-FC7C1E9F2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6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0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5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83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you imagine being a child and dealing with the dynamics of all of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47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61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Its going up from 4% or even 1% as my colleague pointed out yesterday from we first started doing CP training </a:t>
            </a:r>
            <a:r>
              <a:rPr lang="en-GB" dirty="0" err="1"/>
              <a:t>Uni</a:t>
            </a:r>
            <a:r>
              <a:rPr lang="en-GB" dirty="0"/>
              <a:t> and colleges get hit over the 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50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Gone down from 10x just 4 years</a:t>
            </a:r>
            <a:r>
              <a:rPr lang="en-GB" baseline="0" dirty="0"/>
              <a:t> ago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09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Imagine the stigma attached to being in care AND being mentally unwell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47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Better chance of seeing the inside of a prison that the inside of a university or College classroom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25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Better chance of seeing the inside of a prison that the inside of a university or College classroom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12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Better chance of seeing the inside of a prison that the inside of a university or College classroom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9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68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Better chance of seeing the inside of a prison that the inside of a university or College classroom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27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Better chance of seeing the inside of a prison that the inside of a university or College classroom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34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are they not achieving a place at </a:t>
            </a:r>
            <a:r>
              <a:rPr lang="en-GB" dirty="0" err="1"/>
              <a:t>Uni</a:t>
            </a:r>
            <a:r>
              <a:rPr lang="en-GB" dirty="0"/>
              <a:t>? Or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61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77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50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57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2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79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1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01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39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43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899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891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719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13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115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903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8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21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0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43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30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62FB1-BFCB-4421-9BBA-64385F9FDFE8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5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noFill/>
        </p:spPr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936E-E83D-764C-9B07-ECBE2508DC8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01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AA1DD-4C42-B74C-B726-01010B390F2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2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4BC1-9DD8-4240-9489-145386C9BC6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39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29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8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4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99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95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19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71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0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F90E-A66E-6945-841B-524346A370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effectLst/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99556" y="1254914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66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75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73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ED89-ECE8-0A46-8A7D-60B44B7430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3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9A5E-195C-0940-837A-5B3FFDFF3A8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effectLst/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99556" y="1254914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68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CC3A-BDF8-9A45-9672-DED7855D82E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1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94939-6E0E-6C42-BDB6-361EBCA5C80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99556" y="1254914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59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50476"/>
            <a:ext cx="2844800" cy="365125"/>
          </a:xfrm>
        </p:spPr>
        <p:txBody>
          <a:bodyPr/>
          <a:lstStyle/>
          <a:p>
            <a:fld id="{4C99338B-136D-6349-8ADB-9F3247CE64E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50476"/>
            <a:ext cx="3860800" cy="365125"/>
          </a:xfr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50476"/>
            <a:ext cx="2844800" cy="365125"/>
          </a:xfrm>
        </p:spPr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LOGO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 b="26807"/>
          <a:stretch>
            <a:fillRect/>
          </a:stretch>
        </p:blipFill>
        <p:spPr bwMode="auto">
          <a:xfrm>
            <a:off x="386307" y="5876924"/>
            <a:ext cx="2989091" cy="72558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2289" y="5781450"/>
            <a:ext cx="2150286" cy="7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7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B9A6-D393-D542-9760-FCAB9F8EC9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3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535A6-A59D-E24C-AC2D-12B015121E0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1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D485F-751D-0B49-B21C-0E2DEDE4777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A333E-26EE-4F2E-ACD8-C8C674A4145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2013A-5107-4A14-9485-2729B282242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65040-9123-46A3-85D2-751B00991D4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4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26" Type="http://schemas.openxmlformats.org/officeDocument/2006/relationships/image" Target="../media/image29.png"/><Relationship Id="rId3" Type="http://schemas.openxmlformats.org/officeDocument/2006/relationships/image" Target="../media/image1.png"/><Relationship Id="rId21" Type="http://schemas.openxmlformats.org/officeDocument/2006/relationships/image" Target="../media/image2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gif"/><Relationship Id="rId23" Type="http://schemas.openxmlformats.org/officeDocument/2006/relationships/image" Target="../media/image26.jp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9425" y="908050"/>
            <a:ext cx="11233150" cy="4930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800000"/>
                </a:solidFill>
              </a:rPr>
              <a:t>Corporate Parenting and You</a:t>
            </a:r>
          </a:p>
          <a:p>
            <a:pPr algn="ctr"/>
            <a:r>
              <a:rPr lang="en-GB" sz="3900" dirty="0">
                <a:solidFill>
                  <a:srgbClr val="800000"/>
                </a:solidFill>
              </a:rPr>
              <a:t>#</a:t>
            </a:r>
            <a:r>
              <a:rPr lang="en-GB" sz="3900" dirty="0" err="1">
                <a:solidFill>
                  <a:srgbClr val="800000"/>
                </a:solidFill>
              </a:rPr>
              <a:t>ProudCorporateParent</a:t>
            </a:r>
            <a:endParaRPr lang="en-GB" sz="39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2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is care delivered?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64" y="1036112"/>
            <a:ext cx="8303472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26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868" y="1721010"/>
            <a:ext cx="4759172" cy="3592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002" y="3602735"/>
            <a:ext cx="1799396" cy="17103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Becoming looked after in Scotland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067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195" y="1444753"/>
            <a:ext cx="1658034" cy="4121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229" y="1444754"/>
            <a:ext cx="1933490" cy="4121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719" y="1444753"/>
            <a:ext cx="2664506" cy="412124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Becoming looked after in Scotland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8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9425" y="1019244"/>
            <a:ext cx="11233150" cy="4857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800000"/>
                </a:solidFill>
              </a:rPr>
              <a:t>What are the outcomes like for </a:t>
            </a:r>
          </a:p>
          <a:p>
            <a:pPr algn="ctr"/>
            <a:r>
              <a:rPr lang="en-GB" sz="4000" dirty="0">
                <a:solidFill>
                  <a:srgbClr val="800000"/>
                </a:solidFill>
              </a:rPr>
              <a:t>care experienced people?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Outcomes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26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37" y="1385011"/>
            <a:ext cx="8736325" cy="379813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Access to University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80858" b="90635"/>
          <a:stretch/>
        </p:blipFill>
        <p:spPr>
          <a:xfrm>
            <a:off x="3389817" y="4885899"/>
            <a:ext cx="1673503" cy="3957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24382" y="1583140"/>
            <a:ext cx="464023" cy="464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4%</a:t>
            </a:r>
          </a:p>
        </p:txBody>
      </p:sp>
      <p:sp>
        <p:nvSpPr>
          <p:cNvPr id="4" name="Rectangle 3"/>
          <p:cNvSpPr/>
          <p:nvPr/>
        </p:nvSpPr>
        <p:spPr>
          <a:xfrm>
            <a:off x="7424382" y="3507475"/>
            <a:ext cx="2668062" cy="668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Scottish Government 2016</a:t>
            </a:r>
          </a:p>
        </p:txBody>
      </p:sp>
    </p:spTree>
    <p:extLst>
      <p:ext uri="{BB962C8B-B14F-4D97-AF65-F5344CB8AC3E}">
        <p14:creationId xmlns:p14="http://schemas.microsoft.com/office/powerpoint/2010/main" val="1501431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684" t="51332" b="135"/>
          <a:stretch/>
        </p:blipFill>
        <p:spPr>
          <a:xfrm>
            <a:off x="2092437" y="1540901"/>
            <a:ext cx="7786854" cy="387278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School Exclusions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104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221" b="51753"/>
          <a:stretch/>
        </p:blipFill>
        <p:spPr>
          <a:xfrm>
            <a:off x="2599423" y="1572503"/>
            <a:ext cx="7129040" cy="358266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Mental Health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64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Prison Population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37" y="1705111"/>
            <a:ext cx="3462828" cy="3456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466" y="2186737"/>
            <a:ext cx="6541575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91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Employment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90"/>
          <a:stretch/>
        </p:blipFill>
        <p:spPr>
          <a:xfrm>
            <a:off x="1925974" y="1255594"/>
            <a:ext cx="8340051" cy="44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7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42949" y="1596788"/>
            <a:ext cx="7478973" cy="3916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“establishes a new duty on local authorities to </a:t>
            </a:r>
            <a:r>
              <a:rPr lang="en-GB" sz="4800" b="1" dirty="0">
                <a:solidFill>
                  <a:schemeClr val="tx1"/>
                </a:solidFill>
              </a:rPr>
              <a:t>notify</a:t>
            </a:r>
            <a:r>
              <a:rPr lang="en-GB" sz="4800" dirty="0">
                <a:solidFill>
                  <a:schemeClr val="tx1"/>
                </a:solidFill>
              </a:rPr>
              <a:t> Scottish Ministers and the Care Inspectorate of the deaths of </a:t>
            </a:r>
            <a:r>
              <a:rPr lang="en-GB" sz="4800" b="1" dirty="0">
                <a:solidFill>
                  <a:schemeClr val="tx1"/>
                </a:solidFill>
              </a:rPr>
              <a:t>care leavers</a:t>
            </a:r>
            <a:r>
              <a:rPr lang="en-GB" sz="48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306472" y="333375"/>
            <a:ext cx="7615450" cy="567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Premature Death</a:t>
            </a:r>
          </a:p>
        </p:txBody>
      </p:sp>
    </p:spTree>
    <p:extLst>
      <p:ext uri="{BB962C8B-B14F-4D97-AF65-F5344CB8AC3E}">
        <p14:creationId xmlns:p14="http://schemas.microsoft.com/office/powerpoint/2010/main" val="3677927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425" y="901521"/>
            <a:ext cx="11233150" cy="4975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800000"/>
                </a:solidFill>
              </a:rPr>
              <a:t>Robert Foster</a:t>
            </a:r>
          </a:p>
          <a:p>
            <a:pPr algn="ctr"/>
            <a:r>
              <a:rPr lang="en-GB" sz="3900" dirty="0">
                <a:solidFill>
                  <a:srgbClr val="800000"/>
                </a:solidFill>
              </a:rPr>
              <a:t>Corporate Parenting Officer FE/HE</a:t>
            </a:r>
          </a:p>
        </p:txBody>
      </p:sp>
    </p:spTree>
    <p:extLst>
      <p:ext uri="{BB962C8B-B14F-4D97-AF65-F5344CB8AC3E}">
        <p14:creationId xmlns:p14="http://schemas.microsoft.com/office/powerpoint/2010/main" val="1611059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Premature Death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43200" y="2006221"/>
            <a:ext cx="7042245" cy="2947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Care experienced young people are </a:t>
            </a:r>
            <a:r>
              <a:rPr lang="en-GB" sz="6600" dirty="0">
                <a:solidFill>
                  <a:schemeClr val="tx1"/>
                </a:solidFill>
              </a:rPr>
              <a:t>20x</a:t>
            </a:r>
            <a:r>
              <a:rPr lang="en-GB" sz="4000" dirty="0">
                <a:solidFill>
                  <a:schemeClr val="tx1"/>
                </a:solidFill>
              </a:rPr>
              <a:t> more likely to die before they are 25 years old</a:t>
            </a:r>
          </a:p>
        </p:txBody>
      </p:sp>
    </p:spTree>
    <p:extLst>
      <p:ext uri="{BB962C8B-B14F-4D97-AF65-F5344CB8AC3E}">
        <p14:creationId xmlns:p14="http://schemas.microsoft.com/office/powerpoint/2010/main" val="1497440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Housing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333" y="1749406"/>
            <a:ext cx="854733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42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233" y="1726986"/>
            <a:ext cx="4075254" cy="3421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624" y="1678895"/>
            <a:ext cx="4214030" cy="351795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Leaving School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397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111" y="2545131"/>
            <a:ext cx="2688569" cy="2999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254" y="2545131"/>
            <a:ext cx="3078747" cy="2999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680" y="3031040"/>
            <a:ext cx="3956647" cy="2511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957" y="1185389"/>
            <a:ext cx="2517866" cy="12619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6699" y="1523000"/>
            <a:ext cx="1621677" cy="12619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23493" y="2447370"/>
            <a:ext cx="3455190" cy="583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Looked after children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15657" y="2545131"/>
            <a:ext cx="2554112" cy="485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Non looked after children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Attainment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3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Additional Support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099556" y="1446663"/>
            <a:ext cx="8204504" cy="4094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Co-ordinated Support Plan</a:t>
            </a:r>
          </a:p>
          <a:p>
            <a:pPr algn="ctr"/>
            <a:r>
              <a:rPr lang="en-GB" sz="4000" dirty="0">
                <a:solidFill>
                  <a:schemeClr val="tx1"/>
                </a:solidFill>
              </a:rPr>
              <a:t>6,374 have actually been assessed </a:t>
            </a:r>
          </a:p>
          <a:p>
            <a:pPr algn="ctr"/>
            <a:r>
              <a:rPr lang="en-GB" sz="4000" dirty="0">
                <a:solidFill>
                  <a:schemeClr val="tx1"/>
                </a:solidFill>
              </a:rPr>
              <a:t>368 require a Support Plan</a:t>
            </a:r>
          </a:p>
          <a:p>
            <a:pPr algn="ctr"/>
            <a:r>
              <a:rPr lang="en-GB" sz="4000" dirty="0">
                <a:solidFill>
                  <a:schemeClr val="tx1"/>
                </a:solidFill>
              </a:rPr>
              <a:t>0 Appeals</a:t>
            </a:r>
          </a:p>
          <a:p>
            <a:pPr algn="ctr"/>
            <a:r>
              <a:rPr lang="en-GB" sz="4000" dirty="0">
                <a:solidFill>
                  <a:schemeClr val="tx1"/>
                </a:solidFill>
              </a:rPr>
              <a:t>Highland Council 46.7%</a:t>
            </a:r>
          </a:p>
          <a:p>
            <a:pPr algn="ctr"/>
            <a:r>
              <a:rPr lang="en-GB" sz="4000" dirty="0">
                <a:solidFill>
                  <a:schemeClr val="tx1"/>
                </a:solidFill>
              </a:rPr>
              <a:t>East Ayrshire Council 0.7%</a:t>
            </a:r>
          </a:p>
        </p:txBody>
      </p:sp>
    </p:spTree>
    <p:extLst>
      <p:ext uri="{BB962C8B-B14F-4D97-AF65-F5344CB8AC3E}">
        <p14:creationId xmlns:p14="http://schemas.microsoft.com/office/powerpoint/2010/main" val="218633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330" r="26067"/>
          <a:stretch/>
        </p:blipFill>
        <p:spPr>
          <a:xfrm>
            <a:off x="563704" y="1300081"/>
            <a:ext cx="3636000" cy="4054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538" y="1300081"/>
            <a:ext cx="3153036" cy="404199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Children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87888"/>
            <a:ext cx="4444737" cy="40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46986" y="1661375"/>
            <a:ext cx="7559899" cy="3412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What barriers are there for care experienced people?</a:t>
            </a:r>
          </a:p>
          <a:p>
            <a:pPr algn="ctr"/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Activity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478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4101" y="1674254"/>
            <a:ext cx="8899302" cy="349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Shilla </a:t>
            </a:r>
            <a:r>
              <a:rPr lang="en-GB" sz="3600" dirty="0" err="1">
                <a:solidFill>
                  <a:schemeClr val="tx1"/>
                </a:solidFill>
              </a:rPr>
              <a:t>Shomai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My Story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640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4101" y="1674254"/>
            <a:ext cx="8899302" cy="349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2891"/>
            <a:ext cx="3370997" cy="2792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268" y="1572891"/>
            <a:ext cx="3456732" cy="2804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997" y="2864831"/>
            <a:ext cx="5364271" cy="32276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99556" y="109182"/>
            <a:ext cx="7992888" cy="764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Shilla </a:t>
            </a:r>
            <a:r>
              <a:rPr lang="en-GB" sz="4400" dirty="0" err="1">
                <a:solidFill>
                  <a:schemeClr val="tx1"/>
                </a:solidFill>
              </a:rPr>
              <a:t>Shomai</a:t>
            </a:r>
            <a:endParaRPr lang="en-GB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29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4101" y="1674254"/>
            <a:ext cx="8899302" cy="349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99556" y="232012"/>
            <a:ext cx="7617650" cy="586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Shilla </a:t>
            </a:r>
            <a:r>
              <a:rPr lang="en-GB" sz="4000" dirty="0" err="1">
                <a:solidFill>
                  <a:schemeClr val="tx1"/>
                </a:solidFill>
              </a:rPr>
              <a:t>Shomai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482" y="1247053"/>
            <a:ext cx="5401524" cy="4529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006" y="1247053"/>
            <a:ext cx="3919573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2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26" y="1887787"/>
            <a:ext cx="3173874" cy="3173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693" y="1769082"/>
            <a:ext cx="4976828" cy="331983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Who are Who Cares? Scotland</a:t>
            </a:r>
            <a:r>
              <a:rPr lang="is-IS" dirty="0"/>
              <a:t>…?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726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4101" y="1674254"/>
            <a:ext cx="8899302" cy="349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99556" y="232012"/>
            <a:ext cx="7617650" cy="586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Shilla </a:t>
            </a:r>
            <a:r>
              <a:rPr lang="en-GB" sz="4000" dirty="0" err="1">
                <a:solidFill>
                  <a:schemeClr val="tx1"/>
                </a:solidFill>
              </a:rPr>
              <a:t>Shomai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5" y="1358715"/>
            <a:ext cx="3535986" cy="3690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82" y="1358713"/>
            <a:ext cx="4230990" cy="369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871" y="1358713"/>
            <a:ext cx="4139543" cy="36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90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4101" y="1674254"/>
            <a:ext cx="8899302" cy="349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99556" y="232012"/>
            <a:ext cx="7617650" cy="586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Shilla </a:t>
            </a:r>
            <a:r>
              <a:rPr lang="en-GB" sz="4000" dirty="0" err="1">
                <a:solidFill>
                  <a:schemeClr val="tx1"/>
                </a:solidFill>
              </a:rPr>
              <a:t>Shomai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30" y="1219620"/>
            <a:ext cx="2883658" cy="3407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622" y="2643147"/>
            <a:ext cx="2877561" cy="3176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341" y="1300797"/>
            <a:ext cx="539542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2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2525" y="-154546"/>
            <a:ext cx="8899302" cy="349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dirty="0">
                <a:solidFill>
                  <a:schemeClr val="tx1"/>
                </a:solidFill>
              </a:rPr>
              <a:t>My new Corporate Parent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99556" y="232012"/>
            <a:ext cx="7617650" cy="586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Shilla </a:t>
            </a:r>
            <a:r>
              <a:rPr lang="en-GB" sz="4000" dirty="0" err="1">
                <a:solidFill>
                  <a:schemeClr val="tx1"/>
                </a:solidFill>
              </a:rPr>
              <a:t>Shomai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45" y="2224584"/>
            <a:ext cx="4553803" cy="29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08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4101" y="1674254"/>
            <a:ext cx="8899302" cy="349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sharing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providing advice or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co-ordinating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sharing responsibility for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funding activities jointly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Jointly exercising functions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Collaborate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8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4101" y="1674254"/>
            <a:ext cx="8899302" cy="349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099556" y="1493949"/>
            <a:ext cx="8383847" cy="3876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800000"/>
                </a:solidFill>
              </a:rPr>
              <a:t>Not understanding the needs of the young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800000"/>
                </a:solidFill>
              </a:rPr>
              <a:t>Not knowing what support you can offer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800000"/>
                </a:solidFill>
              </a:rPr>
              <a:t>Not knowing what support others can offer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800000"/>
                </a:solidFill>
              </a:rPr>
              <a:t>Not understanding your responsibilities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Not good Corporate Parenting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60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4101" y="1674254"/>
            <a:ext cx="8899302" cy="349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800000"/>
                </a:solidFill>
              </a:rPr>
              <a:t>Not box ticking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800000"/>
                </a:solidFill>
              </a:rPr>
              <a:t>Collaborating not delegating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800000"/>
                </a:solidFill>
              </a:rPr>
              <a:t>Caring and sharing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rgbClr val="800000"/>
                </a:solidFill>
              </a:rPr>
              <a:t>Providing opportunities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Good Corporate Parenting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12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951630" y="1856096"/>
            <a:ext cx="8140814" cy="3289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543813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National Care Leavers Week 2016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951630" y="1856096"/>
            <a:ext cx="8140814" cy="3289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556" y="1705111"/>
            <a:ext cx="2725148" cy="35786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41493" y="1856095"/>
            <a:ext cx="4299044" cy="3289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</a:rPr>
              <a:t>20</a:t>
            </a:r>
            <a:r>
              <a:rPr lang="en-GB" sz="5400" baseline="30000" dirty="0">
                <a:solidFill>
                  <a:schemeClr val="tx1"/>
                </a:solidFill>
              </a:rPr>
              <a:t>th</a:t>
            </a:r>
            <a:r>
              <a:rPr lang="en-GB" sz="5400" dirty="0">
                <a:solidFill>
                  <a:schemeClr val="tx1"/>
                </a:solidFill>
              </a:rPr>
              <a:t>-28</a:t>
            </a:r>
            <a:r>
              <a:rPr lang="en-GB" sz="5400" baseline="30000" dirty="0">
                <a:solidFill>
                  <a:schemeClr val="tx1"/>
                </a:solidFill>
              </a:rPr>
              <a:t>th</a:t>
            </a:r>
            <a:r>
              <a:rPr lang="en-GB" sz="5400" dirty="0">
                <a:solidFill>
                  <a:schemeClr val="tx1"/>
                </a:solidFill>
              </a:rPr>
              <a:t> October</a:t>
            </a:r>
          </a:p>
        </p:txBody>
      </p:sp>
    </p:spTree>
    <p:extLst>
      <p:ext uri="{BB962C8B-B14F-4D97-AF65-F5344CB8AC3E}">
        <p14:creationId xmlns:p14="http://schemas.microsoft.com/office/powerpoint/2010/main" val="3203732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680" y="1323367"/>
            <a:ext cx="3156428" cy="7634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75494" y="1323367"/>
            <a:ext cx="5616575" cy="792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800000"/>
                </a:solidFill>
              </a:rPr>
              <a:t>www.corporateparenting.co.uk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93" y="2390978"/>
            <a:ext cx="1987506" cy="19875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64479" y="2907590"/>
            <a:ext cx="5616575" cy="682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800000"/>
                </a:solidFill>
              </a:rPr>
              <a:t>www.whocaresscotland.org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969699" y="4501662"/>
            <a:ext cx="4625661" cy="1406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Robert Foster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Corporate Parenting Officer FE/HE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rfoster@whocaresscotland.org </a:t>
            </a:r>
          </a:p>
        </p:txBody>
      </p:sp>
    </p:spTree>
    <p:extLst>
      <p:ext uri="{BB962C8B-B14F-4D97-AF65-F5344CB8AC3E}">
        <p14:creationId xmlns:p14="http://schemas.microsoft.com/office/powerpoint/2010/main" val="148890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623" y="1926206"/>
            <a:ext cx="3090940" cy="3005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817" y="1362277"/>
            <a:ext cx="5566130" cy="41334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Corporate Parenting?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839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 b="26807"/>
          <a:stretch>
            <a:fillRect/>
          </a:stretch>
        </p:blipFill>
        <p:spPr bwMode="auto">
          <a:xfrm>
            <a:off x="104496" y="6110372"/>
            <a:ext cx="3035965" cy="72137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359696" y="260648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prstClr val="black"/>
                </a:solidFill>
              </a:rPr>
              <a:t>24 Corporate Parents</a:t>
            </a:r>
          </a:p>
        </p:txBody>
      </p:sp>
      <p:pic>
        <p:nvPicPr>
          <p:cNvPr id="25" name="Picture 16" descr="http://www.nhshighland.scot.nhs.uk/SiteCollectionImages/NHS%20Highland%20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07" y="2349697"/>
            <a:ext cx="343722" cy="34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661108" y="2703920"/>
            <a:ext cx="84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A health board</a:t>
            </a:r>
          </a:p>
        </p:txBody>
      </p:sp>
      <p:pic>
        <p:nvPicPr>
          <p:cNvPr id="27" name="Picture 18" descr="http://www.show.scot.nhs.uk/App_Shared/frontpage/NHSScotland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61" y="2421129"/>
            <a:ext cx="411106" cy="27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463136" y="2792747"/>
            <a:ext cx="1961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A board constituted under the National Health Service (Scotland) Act 1978</a:t>
            </a:r>
          </a:p>
        </p:txBody>
      </p:sp>
      <p:pic>
        <p:nvPicPr>
          <p:cNvPr id="29" name="Picture 20" descr="http://www.healthcareimprovementscotland.org/images/his_whit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77" y="2364118"/>
            <a:ext cx="734652" cy="3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343437" y="2792747"/>
            <a:ext cx="124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Healthcare Improvement Scotland</a:t>
            </a:r>
          </a:p>
        </p:txBody>
      </p:sp>
      <p:pic>
        <p:nvPicPr>
          <p:cNvPr id="31" name="Picture 22" descr="http://upload.wikimedia.org/wikipedia/en/a/a5/Sqa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92" y="2421996"/>
            <a:ext cx="541828" cy="28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831194" y="2781312"/>
            <a:ext cx="125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Scottish Qualifications Authority</a:t>
            </a:r>
          </a:p>
        </p:txBody>
      </p:sp>
      <p:pic>
        <p:nvPicPr>
          <p:cNvPr id="33" name="Picture 24" descr="http://cdn.streetleague.co.uk/assets/SDS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83" y="2332809"/>
            <a:ext cx="568002" cy="4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363164" y="2808390"/>
            <a:ext cx="107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Skills Development Scotland</a:t>
            </a:r>
          </a:p>
        </p:txBody>
      </p:sp>
      <p:pic>
        <p:nvPicPr>
          <p:cNvPr id="35" name="Picture 26" descr="http://www.cne-siar.gov.uk/socialwork/images/scswi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974" y="2364119"/>
            <a:ext cx="555371" cy="3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8646034" y="2842420"/>
            <a:ext cx="1695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Social Care &amp; Social Work Improvement Scotland</a:t>
            </a:r>
          </a:p>
        </p:txBody>
      </p:sp>
      <p:pic>
        <p:nvPicPr>
          <p:cNvPr id="37" name="Picture 28" descr="https://www.pressandjournal.co.uk/wp-content/uploads/sites/2/2014/12/3870-scottish-social-services-forum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60" y="3530007"/>
            <a:ext cx="717686" cy="40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585449" y="3853813"/>
            <a:ext cx="1440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</a:rPr>
              <a:t>The Scottish Social Services Council</a:t>
            </a:r>
          </a:p>
        </p:txBody>
      </p:sp>
      <p:pic>
        <p:nvPicPr>
          <p:cNvPr id="39" name="Picture 34" descr="http://www.activeeastlothian.co.uk/media/sportscotland09_spo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587" y="3575839"/>
            <a:ext cx="855272" cy="2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838258" y="3871226"/>
            <a:ext cx="1285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Sport Scotland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76132" y="3926511"/>
            <a:ext cx="171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The Chief Constable of the Police Service of Scotland</a:t>
            </a:r>
          </a:p>
        </p:txBody>
      </p:sp>
      <p:pic>
        <p:nvPicPr>
          <p:cNvPr id="42" name="Picture 36" descr="http://www.strathclydecameras.com/MediaGallery/161___Selecte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320" y="3621551"/>
            <a:ext cx="636773" cy="2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642690" y="3917392"/>
            <a:ext cx="1534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Scottish Police Authority</a:t>
            </a:r>
          </a:p>
        </p:txBody>
      </p:sp>
      <p:pic>
        <p:nvPicPr>
          <p:cNvPr id="44" name="Picture 38" descr="http://upload.wikimedia.org/wikipedia/en/9/99/Scottish_Fire_and_Rescue_Servic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256" y="3549022"/>
            <a:ext cx="465048" cy="46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7115411" y="4009725"/>
            <a:ext cx="1534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Scottish Fire &amp; Rescue Service</a:t>
            </a:r>
          </a:p>
        </p:txBody>
      </p:sp>
      <p:pic>
        <p:nvPicPr>
          <p:cNvPr id="46" name="Picture 40" descr="http://www.office-routing.com/graphics/en/scottish-legal-aid-board-log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66" y="3516682"/>
            <a:ext cx="426184" cy="5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8606424" y="4111177"/>
            <a:ext cx="1534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The Scottish Legal Aid Board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1520788" y="3454720"/>
            <a:ext cx="9110619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556286" y="4572841"/>
            <a:ext cx="9110619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520789" y="968535"/>
            <a:ext cx="9124593" cy="1273305"/>
            <a:chOff x="0" y="1268760"/>
            <a:chExt cx="9124593" cy="1273305"/>
          </a:xfrm>
        </p:grpSpPr>
        <p:pic>
          <p:nvPicPr>
            <p:cNvPr id="63" name="Picture 2" descr="http://www.thedrum.com/uploads/news/old/22630/master.main.Scottish_Government_Logo_gif_gallery_display.g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1395660"/>
              <a:ext cx="381977" cy="381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1308390" y="1896863"/>
              <a:ext cx="847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prstClr val="black"/>
                  </a:solidFill>
                </a:rPr>
                <a:t>A local authority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723" y="1895684"/>
              <a:ext cx="847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prstClr val="black"/>
                  </a:solidFill>
                </a:rPr>
                <a:t>Scottish Ministers</a:t>
              </a:r>
            </a:p>
          </p:txBody>
        </p:sp>
        <p:pic>
          <p:nvPicPr>
            <p:cNvPr id="67" name="Picture 10" descr="http://www.chscotland.gov.uk/images/childrens-hearing-scotland-logo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166" y="1447746"/>
              <a:ext cx="857250" cy="345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2221721" y="1976444"/>
              <a:ext cx="1981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prstClr val="black"/>
                  </a:solidFill>
                </a:rPr>
                <a:t>National Convener of Children's Hearings Scotland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219676" y="1883904"/>
              <a:ext cx="14324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solidFill>
                    <a:prstClr val="black"/>
                  </a:solidFill>
                </a:rPr>
                <a:t>Children's Hearings Scotland</a:t>
              </a:r>
            </a:p>
          </p:txBody>
        </p:sp>
        <p:pic>
          <p:nvPicPr>
            <p:cNvPr id="70" name="Picture 14" descr="http://www.keepscotlandbeautiful.org/media/313962/scottish-childrens-reporter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346" y="1354887"/>
              <a:ext cx="921881" cy="470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5956861" y="1964585"/>
              <a:ext cx="847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prstClr val="black"/>
                  </a:solidFill>
                </a:rPr>
                <a:t>Principal Reporter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085636" y="1960851"/>
              <a:ext cx="1734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prstClr val="black"/>
                  </a:solidFill>
                </a:rPr>
                <a:t>The Scottish Children’s Reporter Administration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0" y="2542065"/>
              <a:ext cx="9110619" cy="0"/>
            </a:xfrm>
            <a:prstGeom prst="line">
              <a:avLst/>
            </a:prstGeom>
            <a:ln w="31750" cmpd="sng">
              <a:solidFill>
                <a:srgbClr val="99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3974" y="1268760"/>
              <a:ext cx="9110619" cy="0"/>
            </a:xfrm>
            <a:prstGeom prst="line">
              <a:avLst/>
            </a:prstGeom>
            <a:ln w="31750" cmpd="sng">
              <a:solidFill>
                <a:srgbClr val="99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42" descr="http://kidsinmuseums.org.uk/wp-content/uploads/2013/04/scot-log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63" y="4642661"/>
            <a:ext cx="868666" cy="48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1585449" y="5159765"/>
            <a:ext cx="1363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Scotland’s Commissioner for Children and Young People</a:t>
            </a:r>
          </a:p>
        </p:txBody>
      </p:sp>
      <p:pic>
        <p:nvPicPr>
          <p:cNvPr id="53" name="Picture 44" descr="http://www.mwcscot.org.uk/media/10/mwc_logo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89" y="4679303"/>
            <a:ext cx="1072940" cy="3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2829178" y="5217045"/>
            <a:ext cx="1467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The Mental Welfare Commission for Scotland</a:t>
            </a:r>
          </a:p>
        </p:txBody>
      </p:sp>
      <p:pic>
        <p:nvPicPr>
          <p:cNvPr id="55" name="Picture 46" descr="http://www.scottishhousingregulator.gov.uk/sites/default/files/shr-logo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63" y="4761035"/>
            <a:ext cx="1020412" cy="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4221236" y="5194292"/>
            <a:ext cx="1467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The Scottish Housing Regulator</a:t>
            </a:r>
          </a:p>
        </p:txBody>
      </p:sp>
      <p:pic>
        <p:nvPicPr>
          <p:cNvPr id="57" name="Picture 48" descr="http://www.thedrum.com/uploads/drum_basic_article/93746/main_images/B%C3%B2rd%20na%20G%C3%A0idhlig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779" y="4679303"/>
            <a:ext cx="580947" cy="58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5792263" y="5306824"/>
            <a:ext cx="1214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</a:rPr>
              <a:t>Bòrd na Gàidhlig</a:t>
            </a:r>
          </a:p>
        </p:txBody>
      </p:sp>
      <p:pic>
        <p:nvPicPr>
          <p:cNvPr id="59" name="Picture 50" descr="https://scottishgames.files.wordpress.com/2013/03/creativescotland-log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87" y="4756101"/>
            <a:ext cx="797498" cy="37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7055393" y="5286626"/>
            <a:ext cx="1270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</a:rPr>
              <a:t>Creative Scotland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303847" y="5263212"/>
            <a:ext cx="24049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A “post-16” education body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7" t="6883" r="25447" b="39304"/>
          <a:stretch/>
        </p:blipFill>
        <p:spPr>
          <a:xfrm>
            <a:off x="4687076" y="3516683"/>
            <a:ext cx="488815" cy="484371"/>
          </a:xfrm>
          <a:prstGeom prst="rect">
            <a:avLst/>
          </a:prstGeom>
        </p:spPr>
      </p:pic>
      <p:pic>
        <p:nvPicPr>
          <p:cNvPr id="75" name="Picture 10" descr="http://www.chscotland.gov.uk/images/childrens-hearing-scotland-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44" y="1158054"/>
            <a:ext cx="857250" cy="34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http://www.keepscotlandbeautiful.org/media/313962/scottish-childrens-reporter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40" y="1078491"/>
            <a:ext cx="921881" cy="4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priorclave.co.uk/a/img/about-priorclave/clients/0087_Dundee-City-Council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0" b="26102"/>
          <a:stretch/>
        </p:blipFill>
        <p:spPr bwMode="auto">
          <a:xfrm>
            <a:off x="2917342" y="1043056"/>
            <a:ext cx="85734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12" y="5990762"/>
            <a:ext cx="2497164" cy="867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60195" y="4720326"/>
            <a:ext cx="17621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Project Aims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439056" y="1409075"/>
            <a:ext cx="9263921" cy="4137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Equality for Care Experienced Young People</a:t>
            </a:r>
          </a:p>
          <a:p>
            <a:pPr algn="ctr"/>
            <a:endParaRPr lang="en-GB" sz="3200" dirty="0">
              <a:solidFill>
                <a:schemeClr val="tx1"/>
              </a:solidFill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Assist SFC to meet National Ambition for Care Experienced Students</a:t>
            </a:r>
          </a:p>
          <a:p>
            <a:pPr algn="ctr"/>
            <a:endParaRPr lang="en-GB" sz="3200" dirty="0">
              <a:solidFill>
                <a:schemeClr val="tx1"/>
              </a:solidFill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Support Colleges and Universities to meet their duties as Corporate Parents</a:t>
            </a:r>
          </a:p>
        </p:txBody>
      </p:sp>
    </p:spTree>
    <p:extLst>
      <p:ext uri="{BB962C8B-B14F-4D97-AF65-F5344CB8AC3E}">
        <p14:creationId xmlns:p14="http://schemas.microsoft.com/office/powerpoint/2010/main" val="42068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Method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439056" y="1409075"/>
            <a:ext cx="9263921" cy="4137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Engage with Senior Managers through level 2 training</a:t>
            </a:r>
          </a:p>
          <a:p>
            <a:pPr algn="ctr"/>
            <a:endParaRPr lang="en-GB" sz="3200" dirty="0">
              <a:solidFill>
                <a:schemeClr val="tx1"/>
              </a:solidFill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Policy support</a:t>
            </a:r>
          </a:p>
          <a:p>
            <a:pPr algn="ctr"/>
            <a:endParaRPr lang="en-GB" sz="3200" dirty="0">
              <a:solidFill>
                <a:schemeClr val="tx1"/>
              </a:solidFill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Students’ Associations</a:t>
            </a:r>
          </a:p>
          <a:p>
            <a:pPr algn="ctr"/>
            <a:endParaRPr lang="en-GB" sz="3200" dirty="0">
              <a:solidFill>
                <a:schemeClr val="tx1"/>
              </a:solidFill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Online Education Hub</a:t>
            </a:r>
          </a:p>
          <a:p>
            <a:pPr algn="ctr"/>
            <a:endParaRPr lang="en-GB" sz="3200" dirty="0">
              <a:solidFill>
                <a:schemeClr val="tx1"/>
              </a:solidFill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The Care Experienced Voice is heard throughout</a:t>
            </a:r>
          </a:p>
        </p:txBody>
      </p:sp>
    </p:spTree>
    <p:extLst>
      <p:ext uri="{BB962C8B-B14F-4D97-AF65-F5344CB8AC3E}">
        <p14:creationId xmlns:p14="http://schemas.microsoft.com/office/powerpoint/2010/main" val="24525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Becoming Care Experienced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439056" y="1409075"/>
            <a:ext cx="9263921" cy="4137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How/When/Why/Where does it happen?</a:t>
            </a:r>
          </a:p>
        </p:txBody>
      </p:sp>
    </p:spTree>
    <p:extLst>
      <p:ext uri="{BB962C8B-B14F-4D97-AF65-F5344CB8AC3E}">
        <p14:creationId xmlns:p14="http://schemas.microsoft.com/office/powerpoint/2010/main" val="1086015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088" y="1673351"/>
            <a:ext cx="9259824" cy="351129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99556" y="333375"/>
            <a:ext cx="7992888" cy="6858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is care delivered?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99556" y="1019243"/>
            <a:ext cx="7992888" cy="0"/>
          </a:xfrm>
          <a:prstGeom prst="line">
            <a:avLst/>
          </a:prstGeom>
          <a:ln w="31750" cmpd="sng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731509"/>
      </p:ext>
    </p:extLst>
  </p:cSld>
  <p:clrMapOvr>
    <a:masterClrMapping/>
  </p:clrMapOvr>
</p:sld>
</file>

<file path=ppt/theme/theme1.xml><?xml version="1.0" encoding="utf-8"?>
<a:theme xmlns:a="http://schemas.openxmlformats.org/drawingml/2006/main" name="Renfrewshi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85047</TotalTime>
  <Words>645</Words>
  <Application>Microsoft Office PowerPoint</Application>
  <PresentationFormat>Widescreen</PresentationFormat>
  <Paragraphs>164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</vt:lpstr>
      <vt:lpstr>Calibri</vt:lpstr>
      <vt:lpstr>Renfrewshire Powerpoint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Foster</dc:creator>
  <cp:lastModifiedBy>Gavin Lee</cp:lastModifiedBy>
  <cp:revision>85</cp:revision>
  <dcterms:created xsi:type="dcterms:W3CDTF">2015-10-19T10:17:33Z</dcterms:created>
  <dcterms:modified xsi:type="dcterms:W3CDTF">2016-09-12T14:54:34Z</dcterms:modified>
</cp:coreProperties>
</file>