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63" r:id="rId4"/>
    <p:sldId id="259" r:id="rId5"/>
    <p:sldId id="261" r:id="rId6"/>
    <p:sldId id="269" r:id="rId7"/>
    <p:sldId id="274" r:id="rId8"/>
    <p:sldId id="272" r:id="rId9"/>
    <p:sldId id="270" r:id="rId10"/>
    <p:sldId id="266" r:id="rId11"/>
    <p:sldId id="262" r:id="rId12"/>
    <p:sldId id="260" r:id="rId13"/>
    <p:sldId id="276" r:id="rId14"/>
    <p:sldId id="275" r:id="rId15"/>
    <p:sldId id="278" r:id="rId16"/>
    <p:sldId id="277" r:id="rId17"/>
    <p:sldId id="271" r:id="rId18"/>
  </p:sldIdLst>
  <p:sldSz cx="12192000" cy="6858000"/>
  <p:notesSz cx="6669088" cy="9872663"/>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86716" autoAdjust="0"/>
  </p:normalViewPr>
  <p:slideViewPr>
    <p:cSldViewPr snapToGrid="0">
      <p:cViewPr varScale="1">
        <p:scale>
          <a:sx n="76" d="100"/>
          <a:sy n="76" d="100"/>
        </p:scale>
        <p:origin x="126" y="474"/>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2B79720D-0240-4AEB-B0C0-5E98526D6C93}" type="datetimeFigureOut">
              <a:rPr lang="en-GB" smtClean="0"/>
              <a:t>05/03/2018</a:t>
            </a:fld>
            <a:endParaRPr lang="en-GB"/>
          </a:p>
        </p:txBody>
      </p:sp>
      <p:sp>
        <p:nvSpPr>
          <p:cNvPr id="4" name="Slide Image Placeholder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51219"/>
            <a:ext cx="5335270" cy="38873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7"/>
            <a:ext cx="2889938"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7"/>
            <a:ext cx="2889938" cy="495347"/>
          </a:xfrm>
          <a:prstGeom prst="rect">
            <a:avLst/>
          </a:prstGeom>
        </p:spPr>
        <p:txBody>
          <a:bodyPr vert="horz" lIns="91440" tIns="45720" rIns="91440" bIns="45720" rtlCol="0" anchor="b"/>
          <a:lstStyle>
            <a:lvl1pPr algn="r">
              <a:defRPr sz="1200"/>
            </a:lvl1pPr>
          </a:lstStyle>
          <a:p>
            <a:fld id="{E114EEEC-9377-4A87-8139-9671DE985397}" type="slidenum">
              <a:rPr lang="en-GB" smtClean="0"/>
              <a:t>‹#›</a:t>
            </a:fld>
            <a:endParaRPr lang="en-GB"/>
          </a:p>
        </p:txBody>
      </p:sp>
    </p:spTree>
    <p:extLst>
      <p:ext uri="{BB962C8B-B14F-4D97-AF65-F5344CB8AC3E}">
        <p14:creationId xmlns:p14="http://schemas.microsoft.com/office/powerpoint/2010/main" val="1261610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4EEEC-9377-4A87-8139-9671DE985397}" type="slidenum">
              <a:rPr lang="en-GB" smtClean="0"/>
              <a:t>1</a:t>
            </a:fld>
            <a:endParaRPr lang="en-GB"/>
          </a:p>
        </p:txBody>
      </p:sp>
    </p:spTree>
    <p:extLst>
      <p:ext uri="{BB962C8B-B14F-4D97-AF65-F5344CB8AC3E}">
        <p14:creationId xmlns:p14="http://schemas.microsoft.com/office/powerpoint/2010/main" val="259507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4EEEC-9377-4A87-8139-9671DE985397}" type="slidenum">
              <a:rPr lang="en-GB" smtClean="0"/>
              <a:t>10</a:t>
            </a:fld>
            <a:endParaRPr lang="en-GB"/>
          </a:p>
        </p:txBody>
      </p:sp>
    </p:spTree>
    <p:extLst>
      <p:ext uri="{BB962C8B-B14F-4D97-AF65-F5344CB8AC3E}">
        <p14:creationId xmlns:p14="http://schemas.microsoft.com/office/powerpoint/2010/main" val="2912640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4EEEC-9377-4A87-8139-9671DE985397}" type="slidenum">
              <a:rPr lang="en-GB" smtClean="0"/>
              <a:t>11</a:t>
            </a:fld>
            <a:endParaRPr lang="en-GB"/>
          </a:p>
        </p:txBody>
      </p:sp>
    </p:spTree>
    <p:extLst>
      <p:ext uri="{BB962C8B-B14F-4D97-AF65-F5344CB8AC3E}">
        <p14:creationId xmlns:p14="http://schemas.microsoft.com/office/powerpoint/2010/main" val="3742367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Support them to make their decisions, by discussing their choices with them or helping them to research potential pathways for after school. This was seen as a distinct difference from how family members’ values, experiences and opinions influenced the views of, and decisions made, by young people.</a:t>
            </a:r>
          </a:p>
          <a:p>
            <a:endParaRPr lang="en-GB" dirty="0"/>
          </a:p>
        </p:txBody>
      </p:sp>
      <p:sp>
        <p:nvSpPr>
          <p:cNvPr id="4" name="Slide Number Placeholder 3"/>
          <p:cNvSpPr>
            <a:spLocks noGrp="1"/>
          </p:cNvSpPr>
          <p:nvPr>
            <p:ph type="sldNum" sz="quarter" idx="10"/>
          </p:nvPr>
        </p:nvSpPr>
        <p:spPr/>
        <p:txBody>
          <a:bodyPr/>
          <a:lstStyle/>
          <a:p>
            <a:fld id="{E114EEEC-9377-4A87-8139-9671DE985397}" type="slidenum">
              <a:rPr lang="en-GB" smtClean="0"/>
              <a:t>12</a:t>
            </a:fld>
            <a:endParaRPr lang="en-GB"/>
          </a:p>
        </p:txBody>
      </p:sp>
    </p:spTree>
    <p:extLst>
      <p:ext uri="{BB962C8B-B14F-4D97-AF65-F5344CB8AC3E}">
        <p14:creationId xmlns:p14="http://schemas.microsoft.com/office/powerpoint/2010/main" val="3558940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4EEEC-9377-4A87-8139-9671DE985397}" type="slidenum">
              <a:rPr lang="en-GB" smtClean="0"/>
              <a:t>13</a:t>
            </a:fld>
            <a:endParaRPr lang="en-GB"/>
          </a:p>
        </p:txBody>
      </p:sp>
    </p:spTree>
    <p:extLst>
      <p:ext uri="{BB962C8B-B14F-4D97-AF65-F5344CB8AC3E}">
        <p14:creationId xmlns:p14="http://schemas.microsoft.com/office/powerpoint/2010/main" val="3509324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4EEEC-9377-4A87-8139-9671DE985397}" type="slidenum">
              <a:rPr lang="en-GB" smtClean="0"/>
              <a:t>14</a:t>
            </a:fld>
            <a:endParaRPr lang="en-GB"/>
          </a:p>
        </p:txBody>
      </p:sp>
    </p:spTree>
    <p:extLst>
      <p:ext uri="{BB962C8B-B14F-4D97-AF65-F5344CB8AC3E}">
        <p14:creationId xmlns:p14="http://schemas.microsoft.com/office/powerpoint/2010/main" val="2615684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Role models are real!</a:t>
            </a:r>
            <a:r>
              <a:rPr lang="en-GB" baseline="0" dirty="0" smtClean="0"/>
              <a:t> And a variety of role models should be available.</a:t>
            </a:r>
            <a:endParaRPr lang="en-GB" dirty="0"/>
          </a:p>
        </p:txBody>
      </p:sp>
      <p:sp>
        <p:nvSpPr>
          <p:cNvPr id="4" name="Slide Number Placeholder 3"/>
          <p:cNvSpPr>
            <a:spLocks noGrp="1"/>
          </p:cNvSpPr>
          <p:nvPr>
            <p:ph type="sldNum" sz="quarter" idx="10"/>
          </p:nvPr>
        </p:nvSpPr>
        <p:spPr/>
        <p:txBody>
          <a:bodyPr/>
          <a:lstStyle/>
          <a:p>
            <a:fld id="{E114EEEC-9377-4A87-8139-9671DE985397}" type="slidenum">
              <a:rPr lang="en-GB" smtClean="0"/>
              <a:t>15</a:t>
            </a:fld>
            <a:endParaRPr lang="en-GB"/>
          </a:p>
        </p:txBody>
      </p:sp>
    </p:spTree>
    <p:extLst>
      <p:ext uri="{BB962C8B-B14F-4D97-AF65-F5344CB8AC3E}">
        <p14:creationId xmlns:p14="http://schemas.microsoft.com/office/powerpoint/2010/main" val="3982294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4EEEC-9377-4A87-8139-9671DE985397}" type="slidenum">
              <a:rPr lang="en-GB" smtClean="0"/>
              <a:t>16</a:t>
            </a:fld>
            <a:endParaRPr lang="en-GB"/>
          </a:p>
        </p:txBody>
      </p:sp>
    </p:spTree>
    <p:extLst>
      <p:ext uri="{BB962C8B-B14F-4D97-AF65-F5344CB8AC3E}">
        <p14:creationId xmlns:p14="http://schemas.microsoft.com/office/powerpoint/2010/main" val="13218072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effectLst/>
              </a:rPr>
              <a:t>Peter </a:t>
            </a:r>
            <a:r>
              <a:rPr lang="en-GB" dirty="0" err="1" smtClean="0">
                <a:effectLst/>
              </a:rPr>
              <a:t>Checkland’s</a:t>
            </a:r>
            <a:r>
              <a:rPr lang="en-GB" dirty="0" smtClean="0">
                <a:effectLst/>
              </a:rPr>
              <a:t> Soft Systems Methodology (</a:t>
            </a:r>
            <a:r>
              <a:rPr lang="en-GB" dirty="0" err="1" smtClean="0">
                <a:effectLst/>
              </a:rPr>
              <a:t>SSM</a:t>
            </a:r>
            <a:r>
              <a:rPr lang="en-GB" dirty="0" smtClean="0">
                <a:effectLst/>
              </a:rPr>
              <a:t>)</a:t>
            </a:r>
          </a:p>
          <a:p>
            <a:r>
              <a:rPr lang="en-GB" dirty="0" smtClean="0">
                <a:effectLst/>
              </a:rPr>
              <a:t>Structures</a:t>
            </a:r>
          </a:p>
          <a:p>
            <a:r>
              <a:rPr lang="en-GB" dirty="0" smtClean="0">
                <a:effectLst/>
              </a:rPr>
              <a:t>Processes</a:t>
            </a:r>
          </a:p>
          <a:p>
            <a:r>
              <a:rPr lang="en-GB" dirty="0" smtClean="0">
                <a:effectLst/>
              </a:rPr>
              <a:t>Climate</a:t>
            </a:r>
          </a:p>
          <a:p>
            <a:r>
              <a:rPr lang="en-GB" dirty="0" smtClean="0">
                <a:effectLst/>
              </a:rPr>
              <a:t>People</a:t>
            </a:r>
          </a:p>
          <a:p>
            <a:r>
              <a:rPr lang="en-GB" dirty="0" smtClean="0">
                <a:effectLst/>
              </a:rPr>
              <a:t>Issues expressed by people</a:t>
            </a:r>
          </a:p>
          <a:p>
            <a:r>
              <a:rPr lang="en-GB" dirty="0" smtClean="0">
                <a:effectLst/>
              </a:rPr>
              <a:t>Conflict</a:t>
            </a:r>
          </a:p>
          <a:p>
            <a:endParaRPr lang="en-GB" dirty="0" smtClean="0">
              <a:effectLst/>
            </a:endParaRPr>
          </a:p>
          <a:p>
            <a:endParaRPr lang="en-GB" dirty="0"/>
          </a:p>
          <a:p>
            <a:r>
              <a:rPr lang="en-GB" dirty="0" err="1" smtClean="0">
                <a:effectLst/>
              </a:rPr>
              <a:t>Guijt</a:t>
            </a:r>
            <a:r>
              <a:rPr lang="en-GB" dirty="0" smtClean="0">
                <a:effectLst/>
              </a:rPr>
              <a:t> &amp; Woodhill offer the following suggestions for creating a rich picture:</a:t>
            </a:r>
          </a:p>
          <a:p>
            <a:endParaRPr lang="en-GB" dirty="0" smtClean="0">
              <a:effectLst/>
            </a:endParaRPr>
          </a:p>
          <a:p>
            <a:r>
              <a:rPr lang="en-GB" dirty="0" smtClean="0">
                <a:effectLst/>
              </a:rPr>
              <a:t>1. Using a large sheet of paper and symbols, pictures and words, draw a "rich picture" (or "mind map") of the situation (project/group) that you wish to evaluate. This is best done with about four to eight people and takes a half to two hours.</a:t>
            </a:r>
          </a:p>
          <a:p>
            <a:r>
              <a:rPr lang="en-GB" dirty="0" smtClean="0">
                <a:effectLst/>
              </a:rPr>
              <a:t>2. Start by asking people to note all the physical entities involved, for example, the critical people, organisations or aspects of the landscape.</a:t>
            </a:r>
          </a:p>
          <a:p>
            <a:r>
              <a:rPr lang="en-GB" dirty="0" smtClean="0">
                <a:effectLst/>
              </a:rPr>
              <a:t>3. Ask people to present their rich picture by describing the key elements and key linkages between them.</a:t>
            </a:r>
          </a:p>
          <a:p>
            <a:r>
              <a:rPr lang="en-GB" dirty="0" smtClean="0">
                <a:effectLst/>
              </a:rPr>
              <a:t>4. If there is more than one group, compare their pictures and cluster the ideas that are similar and those that diverge. In this way you can identify the most important issues to discuss, such as critical topics to focus on in an evaluation, possible indicators or key stakeholders to include in </a:t>
            </a:r>
            <a:r>
              <a:rPr lang="en-GB" dirty="0" err="1" smtClean="0">
                <a:effectLst/>
              </a:rPr>
              <a:t>M&amp;E</a:t>
            </a:r>
            <a:r>
              <a:rPr lang="en-GB" dirty="0" smtClean="0">
                <a:effectLst/>
              </a:rPr>
              <a:t>.</a:t>
            </a:r>
          </a:p>
          <a:p>
            <a:endParaRPr lang="en-GB" dirty="0"/>
          </a:p>
        </p:txBody>
      </p:sp>
      <p:sp>
        <p:nvSpPr>
          <p:cNvPr id="4" name="Slide Number Placeholder 3"/>
          <p:cNvSpPr>
            <a:spLocks noGrp="1"/>
          </p:cNvSpPr>
          <p:nvPr>
            <p:ph type="sldNum" sz="quarter" idx="10"/>
          </p:nvPr>
        </p:nvSpPr>
        <p:spPr/>
        <p:txBody>
          <a:bodyPr/>
          <a:lstStyle/>
          <a:p>
            <a:fld id="{E114EEEC-9377-4A87-8139-9671DE985397}" type="slidenum">
              <a:rPr lang="en-GB" smtClean="0"/>
              <a:t>17</a:t>
            </a:fld>
            <a:endParaRPr lang="en-GB"/>
          </a:p>
        </p:txBody>
      </p:sp>
    </p:spTree>
    <p:extLst>
      <p:ext uri="{BB962C8B-B14F-4D97-AF65-F5344CB8AC3E}">
        <p14:creationId xmlns:p14="http://schemas.microsoft.com/office/powerpoint/2010/main" val="3051088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4EEEC-9377-4A87-8139-9671DE985397}" type="slidenum">
              <a:rPr lang="en-GB" smtClean="0"/>
              <a:t>2</a:t>
            </a:fld>
            <a:endParaRPr lang="en-GB"/>
          </a:p>
        </p:txBody>
      </p:sp>
    </p:spTree>
    <p:extLst>
      <p:ext uri="{BB962C8B-B14F-4D97-AF65-F5344CB8AC3E}">
        <p14:creationId xmlns:p14="http://schemas.microsoft.com/office/powerpoint/2010/main" val="2210922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4EEEC-9377-4A87-8139-9671DE985397}" type="slidenum">
              <a:rPr lang="en-GB" smtClean="0"/>
              <a:t>3</a:t>
            </a:fld>
            <a:endParaRPr lang="en-GB"/>
          </a:p>
        </p:txBody>
      </p:sp>
    </p:spTree>
    <p:extLst>
      <p:ext uri="{BB962C8B-B14F-4D97-AF65-F5344CB8AC3E}">
        <p14:creationId xmlns:p14="http://schemas.microsoft.com/office/powerpoint/2010/main" val="1377839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Institutional Data – Significant imbalance at the point</a:t>
            </a:r>
            <a:r>
              <a:rPr lang="en-GB" dirty="0" smtClean="0"/>
              <a:t> of application. Identified a need to investigate the issues along the pipeline to better understand when and why the imbalance emerges and what could be done to positively influence decision making.</a:t>
            </a:r>
            <a:endParaRPr lang="en-GB" baseline="0" dirty="0" smtClean="0"/>
          </a:p>
          <a:p>
            <a:endParaRPr lang="en-GB" baseline="0" dirty="0" smtClean="0"/>
          </a:p>
          <a:p>
            <a:r>
              <a:rPr lang="en-GB" baseline="0" dirty="0" smtClean="0"/>
              <a:t>Organised 8 focus groups.</a:t>
            </a:r>
            <a:r>
              <a:rPr lang="en-GB" dirty="0" smtClean="0"/>
              <a:t> </a:t>
            </a:r>
            <a:r>
              <a:rPr lang="en-GB" baseline="0" dirty="0" smtClean="0"/>
              <a:t>The main aim to explore three areas. </a:t>
            </a:r>
          </a:p>
          <a:p>
            <a:endParaRPr lang="en-GB" baseline="0" dirty="0" smtClean="0"/>
          </a:p>
          <a:p>
            <a:pPr marL="171450" indent="-171450">
              <a:buFontTx/>
              <a:buChar char="-"/>
            </a:pPr>
            <a:r>
              <a:rPr lang="en-GB" baseline="0" dirty="0" smtClean="0"/>
              <a:t>What factors influence the subject and career choices in female and male dominated subject areas. Who are the key influencers? What are the barriers when the pupils make their choices? </a:t>
            </a:r>
          </a:p>
          <a:p>
            <a:pPr marL="171450" indent="-171450">
              <a:buFontTx/>
              <a:buChar char="-"/>
            </a:pPr>
            <a:endParaRPr lang="en-GB" baseline="0" dirty="0" smtClean="0"/>
          </a:p>
          <a:p>
            <a:pPr marL="171450" indent="-171450">
              <a:buFontTx/>
              <a:buChar char="-"/>
            </a:pPr>
            <a:r>
              <a:rPr lang="en-GB" baseline="0" dirty="0" smtClean="0"/>
              <a:t>What are the key stages along the learner journey. When does the gender imbalance emerge? When would be the best time for interventions?</a:t>
            </a:r>
          </a:p>
          <a:p>
            <a:pPr marL="171450" indent="-171450">
              <a:buFontTx/>
              <a:buChar char="-"/>
            </a:pPr>
            <a:endParaRPr lang="en-GB" baseline="0" dirty="0" smtClean="0"/>
          </a:p>
          <a:p>
            <a:pPr marL="171450" indent="-171450">
              <a:buFontTx/>
              <a:buChar char="-"/>
            </a:pPr>
            <a:r>
              <a:rPr lang="en-GB" baseline="0" dirty="0" smtClean="0"/>
              <a:t>What kind of support or activities would provide the maximum impact. What is already done? What has been successful? What could be done in future?</a:t>
            </a:r>
          </a:p>
          <a:p>
            <a:pPr marL="171450" indent="-171450">
              <a:buFontTx/>
              <a:buChar char="-"/>
            </a:pPr>
            <a:endParaRPr lang="en-GB" dirty="0"/>
          </a:p>
          <a:p>
            <a:pPr marL="171450" indent="-171450">
              <a:buFontTx/>
              <a:buChar char="-"/>
            </a:pPr>
            <a:r>
              <a:rPr lang="en-GB" dirty="0" smtClean="0"/>
              <a:t>In</a:t>
            </a:r>
            <a:r>
              <a:rPr lang="en-GB" baseline="0" dirty="0" smtClean="0"/>
              <a:t> the first 4 focus groups explored gender stereotypes in relation to career choice.</a:t>
            </a:r>
          </a:p>
          <a:p>
            <a:r>
              <a:rPr lang="en-GB" baseline="0" dirty="0" smtClean="0"/>
              <a:t> </a:t>
            </a:r>
          </a:p>
          <a:p>
            <a:pPr marL="171450" indent="-171450">
              <a:buFontTx/>
              <a:buChar char="-"/>
            </a:pPr>
            <a:r>
              <a:rPr lang="en-GB" dirty="0" smtClean="0"/>
              <a:t>Based on the first focus groups identified subject choice as a key stage where gender imbalance first emerges</a:t>
            </a:r>
            <a:r>
              <a:rPr lang="en-GB" baseline="0" dirty="0" smtClean="0"/>
              <a:t> -&gt; </a:t>
            </a:r>
            <a:r>
              <a:rPr lang="en-GB" dirty="0" smtClean="0"/>
              <a:t>Organised further 4 focus groups to specifically explore the influence of gender on subject choice.</a:t>
            </a:r>
          </a:p>
          <a:p>
            <a:pPr marL="171450" indent="-171450">
              <a:buFontTx/>
              <a:buChar char="-"/>
            </a:pPr>
            <a:endParaRPr lang="en-GB" dirty="0" smtClean="0"/>
          </a:p>
        </p:txBody>
      </p:sp>
      <p:sp>
        <p:nvSpPr>
          <p:cNvPr id="4" name="Slide Number Placeholder 3"/>
          <p:cNvSpPr>
            <a:spLocks noGrp="1"/>
          </p:cNvSpPr>
          <p:nvPr>
            <p:ph type="sldNum" sz="quarter" idx="10"/>
          </p:nvPr>
        </p:nvSpPr>
        <p:spPr/>
        <p:txBody>
          <a:bodyPr/>
          <a:lstStyle/>
          <a:p>
            <a:fld id="{E114EEEC-9377-4A87-8139-9671DE985397}" type="slidenum">
              <a:rPr lang="en-GB" smtClean="0"/>
              <a:t>4</a:t>
            </a:fld>
            <a:endParaRPr lang="en-GB"/>
          </a:p>
        </p:txBody>
      </p:sp>
    </p:spTree>
    <p:extLst>
      <p:ext uri="{BB962C8B-B14F-4D97-AF65-F5344CB8AC3E}">
        <p14:creationId xmlns:p14="http://schemas.microsoft.com/office/powerpoint/2010/main" val="102760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Most pupils did not have a role model</a:t>
            </a:r>
          </a:p>
          <a:p>
            <a:endParaRPr lang="en-GB" dirty="0"/>
          </a:p>
          <a:p>
            <a:r>
              <a:rPr lang="en-GB" dirty="0" smtClean="0"/>
              <a:t>Visibility – Pupil’s views of gender in relation to occupation were largely based on what they saw around them – home, community and those they encounter working in different job roles</a:t>
            </a:r>
          </a:p>
          <a:p>
            <a:endParaRPr lang="en-GB" baseline="0" dirty="0" smtClean="0"/>
          </a:p>
          <a:p>
            <a:r>
              <a:rPr lang="en-GB" baseline="0" dirty="0" smtClean="0"/>
              <a:t>They mainly see female nurses -&gt; they think that Nursing is for women or they mainly see male joiners -&gt; those jobs are for men. </a:t>
            </a:r>
          </a:p>
          <a:p>
            <a:endParaRPr lang="en-GB" dirty="0"/>
          </a:p>
          <a:p>
            <a:r>
              <a:rPr lang="en-GB" baseline="0" dirty="0" smtClean="0"/>
              <a:t>Traditional views of gender and clear distinctions between male and female roles still prevail amongst pupils -&gt; Nurturing and caring roles more suitable to females and the technical and “messy” engineering jobs more suited for men. </a:t>
            </a:r>
          </a:p>
          <a:p>
            <a:endParaRPr lang="en-GB" dirty="0" smtClean="0"/>
          </a:p>
          <a:p>
            <a:r>
              <a:rPr lang="en-GB" dirty="0" smtClean="0"/>
              <a:t>This has a knock on effect with subject choice</a:t>
            </a:r>
            <a:r>
              <a:rPr lang="en-GB" baseline="0" dirty="0" smtClean="0"/>
              <a:t> -&gt; identified subject choice as a key stage where the gender imbalance first emerges. -&gt; The pupils see girls choosing different subjects to boys. In the class rooms they</a:t>
            </a:r>
            <a:r>
              <a:rPr lang="en-GB" dirty="0" smtClean="0"/>
              <a:t> can see</a:t>
            </a:r>
            <a:r>
              <a:rPr lang="en-GB" baseline="0" dirty="0" smtClean="0"/>
              <a:t> a clear majority of one gender. They start to feel the pressure to choose subjects which are considered more suitable for their own gender.</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E114EEEC-9377-4A87-8139-9671DE985397}" type="slidenum">
              <a:rPr lang="en-GB" smtClean="0"/>
              <a:t>5</a:t>
            </a:fld>
            <a:endParaRPr lang="en-GB"/>
          </a:p>
        </p:txBody>
      </p:sp>
    </p:spTree>
    <p:extLst>
      <p:ext uri="{BB962C8B-B14F-4D97-AF65-F5344CB8AC3E}">
        <p14:creationId xmlns:p14="http://schemas.microsoft.com/office/powerpoint/2010/main" val="2533248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Inspirational individuals</a:t>
            </a:r>
          </a:p>
          <a:p>
            <a:pPr lvl="0"/>
            <a:r>
              <a:rPr lang="en-GB" dirty="0"/>
              <a:t>Encouraging teachers</a:t>
            </a:r>
          </a:p>
          <a:p>
            <a:pPr lvl="0"/>
            <a:r>
              <a:rPr lang="en-GB" dirty="0"/>
              <a:t>Professionals who feel passionate about encouraging others and addressing the gender imbalance</a:t>
            </a:r>
          </a:p>
          <a:p>
            <a:r>
              <a:rPr lang="en-GB" dirty="0" smtClean="0"/>
              <a:t>Students</a:t>
            </a:r>
          </a:p>
          <a:p>
            <a:endParaRPr lang="en-GB" dirty="0"/>
          </a:p>
          <a:p>
            <a:r>
              <a:rPr lang="en-GB" dirty="0" smtClean="0"/>
              <a:t>Someone they can connect to</a:t>
            </a:r>
          </a:p>
          <a:p>
            <a:endParaRPr lang="en-GB" dirty="0"/>
          </a:p>
          <a:p>
            <a:r>
              <a:rPr lang="en-GB" dirty="0" smtClean="0"/>
              <a:t>Encouragement</a:t>
            </a:r>
          </a:p>
          <a:p>
            <a:endParaRPr lang="en-GB" dirty="0"/>
          </a:p>
          <a:p>
            <a:r>
              <a:rPr lang="en-GB" dirty="0" smtClean="0"/>
              <a:t>Information, guidance and advice</a:t>
            </a:r>
            <a:endParaRPr lang="en-GB" dirty="0"/>
          </a:p>
        </p:txBody>
      </p:sp>
      <p:sp>
        <p:nvSpPr>
          <p:cNvPr id="4" name="Slide Number Placeholder 3"/>
          <p:cNvSpPr>
            <a:spLocks noGrp="1"/>
          </p:cNvSpPr>
          <p:nvPr>
            <p:ph type="sldNum" sz="quarter" idx="10"/>
          </p:nvPr>
        </p:nvSpPr>
        <p:spPr/>
        <p:txBody>
          <a:bodyPr/>
          <a:lstStyle/>
          <a:p>
            <a:fld id="{E114EEEC-9377-4A87-8139-9671DE985397}" type="slidenum">
              <a:rPr lang="en-GB" smtClean="0"/>
              <a:t>6</a:t>
            </a:fld>
            <a:endParaRPr lang="en-GB"/>
          </a:p>
        </p:txBody>
      </p:sp>
    </p:spTree>
    <p:extLst>
      <p:ext uri="{BB962C8B-B14F-4D97-AF65-F5344CB8AC3E}">
        <p14:creationId xmlns:p14="http://schemas.microsoft.com/office/powerpoint/2010/main" val="4199844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14EEEC-9377-4A87-8139-9671DE985397}" type="slidenum">
              <a:rPr lang="en-GB" smtClean="0"/>
              <a:t>7</a:t>
            </a:fld>
            <a:endParaRPr lang="en-GB"/>
          </a:p>
        </p:txBody>
      </p:sp>
    </p:spTree>
    <p:extLst>
      <p:ext uri="{BB962C8B-B14F-4D97-AF65-F5344CB8AC3E}">
        <p14:creationId xmlns:p14="http://schemas.microsoft.com/office/powerpoint/2010/main" val="3827572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smtClean="0"/>
              <a:t>Parents</a:t>
            </a:r>
          </a:p>
          <a:p>
            <a:r>
              <a:rPr lang="en-GB" dirty="0" smtClean="0"/>
              <a:t>Support </a:t>
            </a:r>
            <a:r>
              <a:rPr lang="en-GB" dirty="0"/>
              <a:t>from parents/carers – this was seen to be particularly important when considering a gender imbalanced course or </a:t>
            </a:r>
            <a:r>
              <a:rPr lang="en-GB" dirty="0" smtClean="0"/>
              <a:t>career</a:t>
            </a:r>
          </a:p>
          <a:p>
            <a:endParaRPr lang="en-GB" dirty="0"/>
          </a:p>
          <a:p>
            <a:pPr lvl="0"/>
            <a:r>
              <a:rPr lang="en-GB" dirty="0" smtClean="0"/>
              <a:t>Encouragement </a:t>
            </a:r>
            <a:r>
              <a:rPr lang="en-GB" dirty="0"/>
              <a:t>– parents helping to recognise strengths, pupils sharing interests with parents</a:t>
            </a:r>
          </a:p>
          <a:p>
            <a:pPr lvl="0"/>
            <a:r>
              <a:rPr lang="en-GB" dirty="0"/>
              <a:t>Challenging gender roles – parents showing that gender doesn’t matter when choosing a </a:t>
            </a:r>
            <a:r>
              <a:rPr lang="en-GB" dirty="0" smtClean="0"/>
              <a:t>career</a:t>
            </a:r>
          </a:p>
          <a:p>
            <a:pPr lvl="0"/>
            <a:r>
              <a:rPr lang="en-GB" dirty="0" smtClean="0"/>
              <a:t>Limited experience – conform to gender stereotypes</a:t>
            </a:r>
          </a:p>
          <a:p>
            <a:pPr lvl="0"/>
            <a:r>
              <a:rPr lang="en-GB" dirty="0" smtClean="0"/>
              <a:t>Want more professional advice</a:t>
            </a:r>
            <a:endParaRPr lang="en-GB" dirty="0"/>
          </a:p>
          <a:p>
            <a:endParaRPr lang="en-GB" dirty="0" smtClean="0"/>
          </a:p>
          <a:p>
            <a:endParaRPr lang="en-GB" dirty="0"/>
          </a:p>
          <a:p>
            <a:r>
              <a:rPr lang="en-GB" dirty="0" smtClean="0"/>
              <a:t>Peers</a:t>
            </a:r>
          </a:p>
          <a:p>
            <a:r>
              <a:rPr lang="en-GB" dirty="0" smtClean="0"/>
              <a:t>Negative influence – made fun of/thought to be weird</a:t>
            </a:r>
          </a:p>
          <a:p>
            <a:r>
              <a:rPr lang="en-GB" dirty="0" smtClean="0"/>
              <a:t>Self policing</a:t>
            </a:r>
          </a:p>
          <a:p>
            <a:endParaRPr lang="en-GB" dirty="0"/>
          </a:p>
        </p:txBody>
      </p:sp>
      <p:sp>
        <p:nvSpPr>
          <p:cNvPr id="4" name="Slide Number Placeholder 3"/>
          <p:cNvSpPr>
            <a:spLocks noGrp="1"/>
          </p:cNvSpPr>
          <p:nvPr>
            <p:ph type="sldNum" sz="quarter" idx="10"/>
          </p:nvPr>
        </p:nvSpPr>
        <p:spPr/>
        <p:txBody>
          <a:bodyPr/>
          <a:lstStyle/>
          <a:p>
            <a:fld id="{E114EEEC-9377-4A87-8139-9671DE985397}" type="slidenum">
              <a:rPr lang="en-GB" smtClean="0"/>
              <a:t>8</a:t>
            </a:fld>
            <a:endParaRPr lang="en-GB"/>
          </a:p>
        </p:txBody>
      </p:sp>
    </p:spTree>
    <p:extLst>
      <p:ext uri="{BB962C8B-B14F-4D97-AF65-F5344CB8AC3E}">
        <p14:creationId xmlns:p14="http://schemas.microsoft.com/office/powerpoint/2010/main" val="3891586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Family member</a:t>
            </a:r>
            <a:r>
              <a:rPr lang="en-GB" baseline="0" dirty="0" smtClean="0"/>
              <a:t>s influence significantly pupils’ subject and career choices -&gt;</a:t>
            </a:r>
            <a:r>
              <a:rPr lang="en-GB" dirty="0" smtClean="0"/>
              <a:t> decisions based on what</a:t>
            </a:r>
            <a:r>
              <a:rPr lang="en-GB" baseline="0" dirty="0" smtClean="0"/>
              <a:t> they see and hear at home If a pupil chooses a non-traditional subject area -&gt;</a:t>
            </a:r>
            <a:r>
              <a:rPr lang="en-GB" dirty="0" smtClean="0"/>
              <a:t> </a:t>
            </a:r>
            <a:r>
              <a:rPr lang="en-GB" baseline="0" dirty="0" smtClean="0"/>
              <a:t>mothers encouraging their sons into health care professions, fathers encouraging their daughters into engineering</a:t>
            </a:r>
          </a:p>
          <a:p>
            <a:endParaRPr lang="en-GB" dirty="0"/>
          </a:p>
          <a:p>
            <a:r>
              <a:rPr lang="en-GB" baseline="0" dirty="0" smtClean="0"/>
              <a:t>Peer pressure and the strong desire to be part of the group steers pupils’ decisions towards traditional choices </a:t>
            </a:r>
            <a:r>
              <a:rPr lang="en-GB" dirty="0" smtClean="0"/>
              <a:t>-&gt; </a:t>
            </a:r>
            <a:r>
              <a:rPr lang="en-GB" baseline="0" dirty="0" smtClean="0"/>
              <a:t> girls choose “girls’ subjects” like Home Economics, Biology and English and boys choose “boys’ subjects” like PE, Physics and Computing. Few examples of comments. </a:t>
            </a:r>
          </a:p>
          <a:p>
            <a:endParaRPr lang="en-GB" dirty="0" smtClean="0"/>
          </a:p>
          <a:p>
            <a:r>
              <a:rPr lang="en-GB" dirty="0" smtClean="0"/>
              <a:t>Pupils </a:t>
            </a:r>
            <a:r>
              <a:rPr lang="en-GB" baseline="0" dirty="0" smtClean="0"/>
              <a:t>identified subject choice as a key stage where the gender imbalance first emerges. -&gt; The pupils see girls choosing different subjects to boys. In the class rooms they</a:t>
            </a:r>
            <a:r>
              <a:rPr lang="en-GB" dirty="0" smtClean="0"/>
              <a:t> can see</a:t>
            </a:r>
            <a:r>
              <a:rPr lang="en-GB" baseline="0" dirty="0" smtClean="0"/>
              <a:t> a clear majority of one gender. They start to feel the pressure to choose subjects which are considered more suitable for their own gender.</a:t>
            </a:r>
          </a:p>
          <a:p>
            <a:pPr lvl="0"/>
            <a:r>
              <a:rPr lang="en-GB" dirty="0" smtClean="0"/>
              <a:t>Pupils agree </a:t>
            </a:r>
            <a:r>
              <a:rPr lang="en-GB" dirty="0"/>
              <a:t>i</a:t>
            </a:r>
            <a:r>
              <a:rPr lang="en-GB" dirty="0" smtClean="0"/>
              <a:t>f the class is dominated by one gender the subject is considered more appealing to that gender.</a:t>
            </a:r>
          </a:p>
          <a:p>
            <a:pPr lvl="0"/>
            <a:endParaRPr lang="en-GB" dirty="0"/>
          </a:p>
          <a:p>
            <a:pPr lvl="0"/>
            <a:r>
              <a:rPr lang="en-GB" dirty="0" smtClean="0"/>
              <a:t>If the subject is dominated by a different gender pupils have to think very carefully if they actually want to take the subject.</a:t>
            </a:r>
          </a:p>
          <a:p>
            <a:pPr lvl="0"/>
            <a:endParaRPr lang="en-GB" dirty="0"/>
          </a:p>
          <a:p>
            <a:pPr lvl="0"/>
            <a:endParaRPr lang="en-GB" dirty="0" smtClean="0"/>
          </a:p>
          <a:p>
            <a:endParaRPr lang="en-GB" dirty="0"/>
          </a:p>
        </p:txBody>
      </p:sp>
      <p:sp>
        <p:nvSpPr>
          <p:cNvPr id="4" name="Slide Number Placeholder 3"/>
          <p:cNvSpPr>
            <a:spLocks noGrp="1"/>
          </p:cNvSpPr>
          <p:nvPr>
            <p:ph type="sldNum" sz="quarter" idx="10"/>
          </p:nvPr>
        </p:nvSpPr>
        <p:spPr/>
        <p:txBody>
          <a:bodyPr/>
          <a:lstStyle/>
          <a:p>
            <a:fld id="{E114EEEC-9377-4A87-8139-9671DE985397}" type="slidenum">
              <a:rPr lang="en-GB" smtClean="0"/>
              <a:t>9</a:t>
            </a:fld>
            <a:endParaRPr lang="en-GB"/>
          </a:p>
        </p:txBody>
      </p:sp>
    </p:spTree>
    <p:extLst>
      <p:ext uri="{BB962C8B-B14F-4D97-AF65-F5344CB8AC3E}">
        <p14:creationId xmlns:p14="http://schemas.microsoft.com/office/powerpoint/2010/main" val="298110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885E077-7AC9-4F72-968A-7C404A630D62}" type="datetimeFigureOut">
              <a:rPr lang="en-GB" smtClean="0"/>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3727480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85E077-7AC9-4F72-968A-7C404A630D62}" type="datetimeFigureOut">
              <a:rPr lang="en-GB" smtClean="0"/>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1524379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85E077-7AC9-4F72-968A-7C404A630D62}" type="datetimeFigureOut">
              <a:rPr lang="en-GB" smtClean="0"/>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329527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85E077-7AC9-4F72-968A-7C404A630D62}" type="datetimeFigureOut">
              <a:rPr lang="en-GB" smtClean="0"/>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2313928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85E077-7AC9-4F72-968A-7C404A630D62}" type="datetimeFigureOut">
              <a:rPr lang="en-GB" smtClean="0"/>
              <a:t>05/03/2018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147428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885E077-7AC9-4F72-968A-7C404A630D62}" type="datetimeFigureOut">
              <a:rPr lang="en-GB" smtClean="0"/>
              <a:t>05/03/2018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312679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885E077-7AC9-4F72-968A-7C404A630D62}" type="datetimeFigureOut">
              <a:rPr lang="en-GB" smtClean="0"/>
              <a:t>05/03/2018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378855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885E077-7AC9-4F72-968A-7C404A630D62}" type="datetimeFigureOut">
              <a:rPr lang="en-GB" smtClean="0"/>
              <a:t>05/03/2018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1332042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85E077-7AC9-4F72-968A-7C404A630D62}" type="datetimeFigureOut">
              <a:rPr lang="en-GB" smtClean="0"/>
              <a:t>05/03/2018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160863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85E077-7AC9-4F72-968A-7C404A630D62}" type="datetimeFigureOut">
              <a:rPr lang="en-GB" smtClean="0"/>
              <a:t>05/03/2018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183332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85E077-7AC9-4F72-968A-7C404A630D62}" type="datetimeFigureOut">
              <a:rPr lang="en-GB" smtClean="0"/>
              <a:t>05/03/2018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F70240-B257-4326-9932-F5D53BFB0A5D}" type="slidenum">
              <a:rPr lang="en-GB" smtClean="0"/>
              <a:t>‹#›</a:t>
            </a:fld>
            <a:endParaRPr lang="en-GB"/>
          </a:p>
        </p:txBody>
      </p:sp>
    </p:spTree>
    <p:extLst>
      <p:ext uri="{BB962C8B-B14F-4D97-AF65-F5344CB8AC3E}">
        <p14:creationId xmlns:p14="http://schemas.microsoft.com/office/powerpoint/2010/main" val="208632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85E077-7AC9-4F72-968A-7C404A630D62}" type="datetimeFigureOut">
              <a:rPr lang="en-GB" smtClean="0"/>
              <a:t>05/03/2018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F70240-B257-4326-9932-F5D53BFB0A5D}" type="slidenum">
              <a:rPr lang="en-GB" smtClean="0"/>
              <a:t>‹#›</a:t>
            </a:fld>
            <a:endParaRPr lang="en-GB"/>
          </a:p>
        </p:txBody>
      </p:sp>
    </p:spTree>
    <p:extLst>
      <p:ext uri="{BB962C8B-B14F-4D97-AF65-F5344CB8AC3E}">
        <p14:creationId xmlns:p14="http://schemas.microsoft.com/office/powerpoint/2010/main" val="2234668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998663"/>
            <a:ext cx="9144000" cy="2387600"/>
          </a:xfrm>
        </p:spPr>
        <p:txBody>
          <a:bodyPr>
            <a:normAutofit/>
          </a:bodyPr>
          <a:lstStyle/>
          <a:p>
            <a:r>
              <a:rPr lang="en-GB" sz="4900" dirty="0"/>
              <a:t>Influencers and Role Models: young people’s understandings of gender imbalances in subject </a:t>
            </a:r>
            <a:r>
              <a:rPr lang="en-GB" sz="4900" dirty="0" smtClean="0"/>
              <a:t>areas</a:t>
            </a:r>
            <a:endParaRPr lang="en-GB" dirty="0"/>
          </a:p>
        </p:txBody>
      </p:sp>
      <p:sp>
        <p:nvSpPr>
          <p:cNvPr id="3" name="Subtitle 2"/>
          <p:cNvSpPr>
            <a:spLocks noGrp="1"/>
          </p:cNvSpPr>
          <p:nvPr>
            <p:ph type="subTitle" idx="1"/>
          </p:nvPr>
        </p:nvSpPr>
        <p:spPr>
          <a:xfrm>
            <a:off x="1600200" y="4478338"/>
            <a:ext cx="9144000" cy="1655762"/>
          </a:xfrm>
        </p:spPr>
        <p:txBody>
          <a:bodyPr/>
          <a:lstStyle/>
          <a:p>
            <a:r>
              <a:rPr lang="en-GB" dirty="0" smtClean="0"/>
              <a:t>Rhona McComiskie (Robert Gordon University)</a:t>
            </a:r>
          </a:p>
          <a:p>
            <a:r>
              <a:rPr lang="en-GB" dirty="0" smtClean="0"/>
              <a:t>Amy McDermott (University of Stirling)</a:t>
            </a:r>
            <a:endParaRPr lang="en-GB" dirty="0"/>
          </a:p>
        </p:txBody>
      </p:sp>
      <p:pic>
        <p:nvPicPr>
          <p:cNvPr id="1026" name="Picture 2" descr="Image result for robert gordon universit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975" y="579422"/>
            <a:ext cx="4365625" cy="108586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5"/>
          <a:stretch>
            <a:fillRect/>
          </a:stretch>
        </p:blipFill>
        <p:spPr>
          <a:xfrm>
            <a:off x="7440612" y="678966"/>
            <a:ext cx="4129088" cy="986322"/>
          </a:xfrm>
          <a:prstGeom prst="rect">
            <a:avLst/>
          </a:prstGeom>
        </p:spPr>
      </p:pic>
    </p:spTree>
    <p:custDataLst>
      <p:tags r:id="rId1"/>
    </p:custDataLst>
    <p:extLst>
      <p:ext uri="{BB962C8B-B14F-4D97-AF65-F5344CB8AC3E}">
        <p14:creationId xmlns:p14="http://schemas.microsoft.com/office/powerpoint/2010/main" val="1008253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University of Stirling Project</a:t>
            </a:r>
            <a:endParaRPr lang="en-GB" dirty="0"/>
          </a:p>
        </p:txBody>
      </p:sp>
      <p:sp>
        <p:nvSpPr>
          <p:cNvPr id="3" name="Content Placeholder 2"/>
          <p:cNvSpPr>
            <a:spLocks noGrp="1"/>
          </p:cNvSpPr>
          <p:nvPr>
            <p:ph idx="1"/>
          </p:nvPr>
        </p:nvSpPr>
        <p:spPr/>
        <p:txBody>
          <a:bodyPr>
            <a:normAutofit/>
          </a:bodyPr>
          <a:lstStyle/>
          <a:p>
            <a:r>
              <a:rPr lang="en-GB" dirty="0" smtClean="0"/>
              <a:t>Combination of outreach and engagement activities, and research</a:t>
            </a:r>
          </a:p>
          <a:p>
            <a:r>
              <a:rPr lang="en-GB" dirty="0" smtClean="0"/>
              <a:t>Target subjects:</a:t>
            </a:r>
          </a:p>
          <a:p>
            <a:pPr lvl="1"/>
            <a:r>
              <a:rPr lang="en-GB" dirty="0" smtClean="0"/>
              <a:t>Accounting</a:t>
            </a:r>
          </a:p>
          <a:p>
            <a:pPr lvl="1"/>
            <a:r>
              <a:rPr lang="en-GB" dirty="0" smtClean="0"/>
              <a:t>Computer Science</a:t>
            </a:r>
          </a:p>
          <a:p>
            <a:pPr lvl="1"/>
            <a:r>
              <a:rPr lang="en-GB" dirty="0" smtClean="0"/>
              <a:t>Law</a:t>
            </a:r>
          </a:p>
          <a:p>
            <a:pPr lvl="1"/>
            <a:r>
              <a:rPr lang="en-GB" dirty="0" smtClean="0"/>
              <a:t>Mathematics</a:t>
            </a:r>
          </a:p>
          <a:p>
            <a:pPr lvl="1"/>
            <a:r>
              <a:rPr lang="en-GB" dirty="0" smtClean="0"/>
              <a:t>Nursing</a:t>
            </a:r>
          </a:p>
          <a:p>
            <a:pPr lvl="1"/>
            <a:r>
              <a:rPr lang="en-GB" dirty="0" smtClean="0"/>
              <a:t>Primary Teaching</a:t>
            </a:r>
          </a:p>
          <a:p>
            <a:pPr lvl="1"/>
            <a:r>
              <a:rPr lang="en-GB" dirty="0" smtClean="0"/>
              <a:t>Social Work</a:t>
            </a:r>
          </a:p>
          <a:p>
            <a:pPr lvl="1"/>
            <a:r>
              <a:rPr lang="en-GB" dirty="0" smtClean="0"/>
              <a:t>Sport</a:t>
            </a:r>
          </a:p>
          <a:p>
            <a:pPr lvl="1"/>
            <a:endParaRPr lang="en-GB" dirty="0" smtClean="0"/>
          </a:p>
        </p:txBody>
      </p:sp>
    </p:spTree>
    <p:custDataLst>
      <p:tags r:id="rId1"/>
    </p:custDataLst>
    <p:extLst>
      <p:ext uri="{BB962C8B-B14F-4D97-AF65-F5344CB8AC3E}">
        <p14:creationId xmlns:p14="http://schemas.microsoft.com/office/powerpoint/2010/main" val="3679098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1825"/>
            <a:ext cx="10515600" cy="1325563"/>
          </a:xfrm>
        </p:spPr>
        <p:txBody>
          <a:bodyPr>
            <a:noAutofit/>
          </a:bodyPr>
          <a:lstStyle/>
          <a:p>
            <a:r>
              <a:rPr lang="en-GB" dirty="0" smtClean="0"/>
              <a:t>University of Stirling Research </a:t>
            </a:r>
            <a:br>
              <a:rPr lang="en-GB" dirty="0" smtClean="0"/>
            </a:br>
            <a:r>
              <a:rPr lang="en-GB" altLang="en-US" sz="2000" b="1" dirty="0" smtClean="0"/>
              <a:t>‘What impact can Universities have in challenging gendered assumptions and social norms regarding professional subject choice and applications to University, in particular from widening participation capacity?’</a:t>
            </a:r>
            <a:endParaRPr lang="en-GB" sz="2000" dirty="0"/>
          </a:p>
        </p:txBody>
      </p:sp>
      <p:sp>
        <p:nvSpPr>
          <p:cNvPr id="4" name="Content Placeholder 3"/>
          <p:cNvSpPr>
            <a:spLocks noGrp="1"/>
          </p:cNvSpPr>
          <p:nvPr>
            <p:ph sz="half" idx="1"/>
          </p:nvPr>
        </p:nvSpPr>
        <p:spPr>
          <a:xfrm>
            <a:off x="838200" y="2346325"/>
            <a:ext cx="5181600" cy="4351338"/>
          </a:xfrm>
        </p:spPr>
        <p:txBody>
          <a:bodyPr>
            <a:normAutofit fontScale="77500" lnSpcReduction="20000"/>
          </a:bodyPr>
          <a:lstStyle/>
          <a:p>
            <a:r>
              <a:rPr lang="en-GB" altLang="en-US" dirty="0" smtClean="0"/>
              <a:t>Interviews of 4</a:t>
            </a:r>
            <a:r>
              <a:rPr lang="en-GB" altLang="en-US" baseline="30000" dirty="0" smtClean="0"/>
              <a:t>th</a:t>
            </a:r>
            <a:r>
              <a:rPr lang="en-GB" altLang="en-US" dirty="0" smtClean="0"/>
              <a:t> Year high school pupils; gaining data on their perceptions of subjects areas, influencers and university engagement activities</a:t>
            </a:r>
          </a:p>
          <a:p>
            <a:r>
              <a:rPr lang="en-GB" altLang="en-US" dirty="0" smtClean="0"/>
              <a:t>Interviews with University applicants; assessing why they chose the course and seeking who they believed influenced this decision, their views on barriers to education</a:t>
            </a:r>
          </a:p>
          <a:p>
            <a:r>
              <a:rPr lang="en-GB" altLang="en-US" dirty="0" smtClean="0"/>
              <a:t>Qualitative focus group with teachers in target schools; investigating what, in their opinions on gender imbalances, can HEIs and others do better and/or more in terms of support</a:t>
            </a:r>
          </a:p>
        </p:txBody>
      </p:sp>
      <p:sp>
        <p:nvSpPr>
          <p:cNvPr id="5" name="Content Placeholder 4"/>
          <p:cNvSpPr>
            <a:spLocks noGrp="1"/>
          </p:cNvSpPr>
          <p:nvPr>
            <p:ph sz="half" idx="2"/>
          </p:nvPr>
        </p:nvSpPr>
        <p:spPr>
          <a:xfrm>
            <a:off x="6172200" y="2346325"/>
            <a:ext cx="5181600" cy="4351338"/>
          </a:xfrm>
        </p:spPr>
        <p:txBody>
          <a:bodyPr>
            <a:normAutofit fontScale="77500" lnSpcReduction="20000"/>
          </a:bodyPr>
          <a:lstStyle/>
          <a:p>
            <a:r>
              <a:rPr lang="en-GB" altLang="en-US" dirty="0" smtClean="0"/>
              <a:t>Views on gender and subject imbalances</a:t>
            </a:r>
          </a:p>
          <a:p>
            <a:r>
              <a:rPr lang="en-GB" altLang="en-US" dirty="0" smtClean="0"/>
              <a:t>Visibility of educational and career pathways</a:t>
            </a:r>
          </a:p>
          <a:p>
            <a:r>
              <a:rPr lang="en-GB" altLang="en-US" dirty="0" smtClean="0"/>
              <a:t>Influencers and role models</a:t>
            </a:r>
          </a:p>
          <a:p>
            <a:endParaRPr lang="en-GB" dirty="0"/>
          </a:p>
        </p:txBody>
      </p:sp>
    </p:spTree>
    <p:custDataLst>
      <p:tags r:id="rId1"/>
    </p:custDataLst>
    <p:extLst>
      <p:ext uri="{BB962C8B-B14F-4D97-AF65-F5344CB8AC3E}">
        <p14:creationId xmlns:p14="http://schemas.microsoft.com/office/powerpoint/2010/main" val="4212618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Definitions of “influence”</a:t>
            </a:r>
            <a:endParaRPr lang="en-GB" dirty="0"/>
          </a:p>
        </p:txBody>
      </p:sp>
      <p:sp>
        <p:nvSpPr>
          <p:cNvPr id="3" name="Subtitle 2"/>
          <p:cNvSpPr>
            <a:spLocks noGrp="1"/>
          </p:cNvSpPr>
          <p:nvPr>
            <p:ph idx="1"/>
          </p:nvPr>
        </p:nvSpPr>
        <p:spPr>
          <a:xfrm>
            <a:off x="838200" y="2003425"/>
            <a:ext cx="10515600" cy="4351338"/>
          </a:xfrm>
        </p:spPr>
        <p:txBody>
          <a:bodyPr>
            <a:normAutofit/>
          </a:bodyPr>
          <a:lstStyle/>
          <a:p>
            <a:r>
              <a:rPr lang="en-GB" dirty="0" smtClean="0"/>
              <a:t>Influencers </a:t>
            </a:r>
            <a:r>
              <a:rPr lang="en-GB" dirty="0"/>
              <a:t>are seen as those who shape the decision making process, and role models are inspirational figures who are looked up </a:t>
            </a:r>
            <a:r>
              <a:rPr lang="en-GB" dirty="0" smtClean="0"/>
              <a:t>to.</a:t>
            </a:r>
          </a:p>
          <a:p>
            <a:r>
              <a:rPr lang="en-GB" dirty="0" smtClean="0"/>
              <a:t>Influence through support vs influence through</a:t>
            </a:r>
            <a:r>
              <a:rPr lang="en-GB" dirty="0"/>
              <a:t> experiences and </a:t>
            </a:r>
            <a:r>
              <a:rPr lang="en-GB" dirty="0" smtClean="0"/>
              <a:t>opinions</a:t>
            </a:r>
          </a:p>
          <a:p>
            <a:pPr lvl="1"/>
            <a:r>
              <a:rPr lang="en-GB" i="1" dirty="0"/>
              <a:t>“My mum’s been like huge and helped me like she’s got like loads of university books and we’re just looking through all of the entry requirements” (Participant 3)</a:t>
            </a:r>
            <a:endParaRPr lang="en-GB" dirty="0"/>
          </a:p>
          <a:p>
            <a:pPr lvl="1"/>
            <a:r>
              <a:rPr lang="en-GB" i="1" dirty="0"/>
              <a:t>“Medicine’s quite big in my family like my grandad was surgeon, my gran worked with children in hospitals like was a child nurse and my auntie’s a midwife so it’s always been something” (Participant 8).</a:t>
            </a:r>
            <a:endParaRPr lang="en-GB" dirty="0"/>
          </a:p>
          <a:p>
            <a:pPr marL="0" indent="0">
              <a:buNone/>
            </a:pPr>
            <a:endParaRPr lang="en-GB" b="1" dirty="0"/>
          </a:p>
        </p:txBody>
      </p:sp>
    </p:spTree>
    <p:custDataLst>
      <p:tags r:id="rId1"/>
    </p:custDataLst>
    <p:extLst>
      <p:ext uri="{BB962C8B-B14F-4D97-AF65-F5344CB8AC3E}">
        <p14:creationId xmlns:p14="http://schemas.microsoft.com/office/powerpoint/2010/main" val="36235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Who are the influencers?</a:t>
            </a:r>
            <a:endParaRPr lang="en-GB" dirty="0"/>
          </a:p>
        </p:txBody>
      </p:sp>
      <p:sp>
        <p:nvSpPr>
          <p:cNvPr id="3" name="Subtitle 2"/>
          <p:cNvSpPr>
            <a:spLocks noGrp="1"/>
          </p:cNvSpPr>
          <p:nvPr>
            <p:ph idx="1"/>
          </p:nvPr>
        </p:nvSpPr>
        <p:spPr>
          <a:xfrm>
            <a:off x="838200" y="2003425"/>
            <a:ext cx="10515600" cy="4351338"/>
          </a:xfrm>
        </p:spPr>
        <p:txBody>
          <a:bodyPr>
            <a:normAutofit fontScale="92500" lnSpcReduction="10000"/>
          </a:bodyPr>
          <a:lstStyle/>
          <a:p>
            <a:r>
              <a:rPr lang="en-GB" altLang="en-US" i="1" dirty="0" smtClean="0"/>
              <a:t>“Well my family have always supported me in whatever decision I wanted to make so they, I wouldn’t say they influenced me but they guided me… like they said “you’re good at computing and you’re good at music so if you enjoy them you should take them””. </a:t>
            </a:r>
            <a:r>
              <a:rPr lang="en-GB" altLang="en-US" dirty="0" smtClean="0"/>
              <a:t>(Participant 6)</a:t>
            </a:r>
          </a:p>
          <a:p>
            <a:endParaRPr lang="en-GB" altLang="en-US" dirty="0" smtClean="0"/>
          </a:p>
          <a:p>
            <a:r>
              <a:rPr lang="en-GB" altLang="en-US" i="1" dirty="0" smtClean="0"/>
              <a:t>“My history teacher when I was in Fourth Year, she was like really enthusiastic about the subject and she got me like really enthusiastic and loved it too and I carried on throughout school” </a:t>
            </a:r>
            <a:r>
              <a:rPr lang="en-GB" altLang="en-US" dirty="0" smtClean="0"/>
              <a:t>(Applicant participant 4)</a:t>
            </a:r>
          </a:p>
          <a:p>
            <a:endParaRPr lang="en-GB" altLang="en-US" dirty="0" smtClean="0"/>
          </a:p>
          <a:p>
            <a:r>
              <a:rPr lang="en-GB" altLang="en-US" i="1" dirty="0" smtClean="0"/>
              <a:t>“I think there is a lot of influence from peer groups” </a:t>
            </a:r>
            <a:r>
              <a:rPr lang="en-GB" altLang="en-US" dirty="0" smtClean="0"/>
              <a:t>(Focus group participant)</a:t>
            </a:r>
          </a:p>
          <a:p>
            <a:endParaRPr lang="en-GB" dirty="0"/>
          </a:p>
        </p:txBody>
      </p:sp>
    </p:spTree>
    <p:custDataLst>
      <p:tags r:id="rId1"/>
    </p:custDataLst>
    <p:extLst>
      <p:ext uri="{BB962C8B-B14F-4D97-AF65-F5344CB8AC3E}">
        <p14:creationId xmlns:p14="http://schemas.microsoft.com/office/powerpoint/2010/main" val="3972271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importance of visibility</a:t>
            </a:r>
            <a:endParaRPr lang="en-GB" dirty="0"/>
          </a:p>
        </p:txBody>
      </p:sp>
      <p:sp>
        <p:nvSpPr>
          <p:cNvPr id="3" name="Subtitle 2"/>
          <p:cNvSpPr>
            <a:spLocks noGrp="1"/>
          </p:cNvSpPr>
          <p:nvPr>
            <p:ph idx="1"/>
          </p:nvPr>
        </p:nvSpPr>
        <p:spPr>
          <a:xfrm>
            <a:off x="838200" y="2003425"/>
            <a:ext cx="10515600" cy="4351338"/>
          </a:xfrm>
        </p:spPr>
        <p:txBody>
          <a:bodyPr>
            <a:normAutofit/>
          </a:bodyPr>
          <a:lstStyle/>
          <a:p>
            <a:r>
              <a:rPr lang="en-GB" i="1" dirty="0"/>
              <a:t>“Children often pick careers on people that they have in their family and I think that’s a big influence, they don’t know other careers.” (Focus group participant).</a:t>
            </a:r>
            <a:endParaRPr lang="en-GB" dirty="0"/>
          </a:p>
          <a:p>
            <a:pPr marL="0" indent="0">
              <a:buNone/>
            </a:pPr>
            <a:endParaRPr lang="en-GB" altLang="en-US" dirty="0" smtClean="0"/>
          </a:p>
          <a:p>
            <a:r>
              <a:rPr lang="en-GB" i="1" dirty="0"/>
              <a:t>“Well, most girls you see when people mention design and manufacture and woodwork or anything they’re always like no, no, and then when you see boys and they are looking at maybe business or something you get, like, the stereotypes” (Participant 9)</a:t>
            </a:r>
            <a:endParaRPr lang="en-GB" dirty="0"/>
          </a:p>
          <a:p>
            <a:endParaRPr lang="en-GB" dirty="0"/>
          </a:p>
        </p:txBody>
      </p:sp>
    </p:spTree>
    <p:custDataLst>
      <p:tags r:id="rId1"/>
    </p:custDataLst>
    <p:extLst>
      <p:ext uri="{BB962C8B-B14F-4D97-AF65-F5344CB8AC3E}">
        <p14:creationId xmlns:p14="http://schemas.microsoft.com/office/powerpoint/2010/main" val="2020415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Role models</a:t>
            </a:r>
            <a:endParaRPr lang="en-GB" dirty="0"/>
          </a:p>
        </p:txBody>
      </p:sp>
      <p:sp>
        <p:nvSpPr>
          <p:cNvPr id="3" name="Subtitle 2"/>
          <p:cNvSpPr>
            <a:spLocks noGrp="1"/>
          </p:cNvSpPr>
          <p:nvPr>
            <p:ph idx="1"/>
          </p:nvPr>
        </p:nvSpPr>
        <p:spPr>
          <a:xfrm>
            <a:off x="838200" y="2003425"/>
            <a:ext cx="10515600" cy="4351338"/>
          </a:xfrm>
        </p:spPr>
        <p:txBody>
          <a:bodyPr>
            <a:normAutofit lnSpcReduction="10000"/>
          </a:bodyPr>
          <a:lstStyle/>
          <a:p>
            <a:r>
              <a:rPr lang="en-GB" i="1" dirty="0"/>
              <a:t>“I know someone that works with the American company, she is a woman engineer and I thought that just sounds really cool so she probably inspired me” (Participant 11)</a:t>
            </a:r>
            <a:endParaRPr lang="en-GB" dirty="0"/>
          </a:p>
          <a:p>
            <a:endParaRPr lang="en-GB" altLang="en-US" dirty="0" smtClean="0"/>
          </a:p>
          <a:p>
            <a:r>
              <a:rPr lang="en-GB" i="1" dirty="0"/>
              <a:t>“cause when you’re a kid you, always you're surrounded by this, like the age I grew up in you're surrounded by like media and things like that and new things happening in the world and new technology coming out and it was more related to kind of sports athletes or celebrities or signers or something like that and instantly, as soon as you watch them a couple of times you say "I </a:t>
            </a:r>
            <a:r>
              <a:rPr lang="en-GB" i="1" dirty="0" err="1"/>
              <a:t>wantae</a:t>
            </a:r>
            <a:r>
              <a:rPr lang="en-GB" i="1" dirty="0"/>
              <a:t> be like that person" and that was </a:t>
            </a:r>
            <a:r>
              <a:rPr lang="en-GB" i="1" dirty="0" err="1"/>
              <a:t>kinda</a:t>
            </a:r>
            <a:r>
              <a:rPr lang="en-GB" i="1" dirty="0"/>
              <a:t> a goal for ye.” (Participant 2)</a:t>
            </a:r>
            <a:endParaRPr lang="en-GB" dirty="0"/>
          </a:p>
          <a:p>
            <a:endParaRPr lang="en-GB" dirty="0"/>
          </a:p>
        </p:txBody>
      </p:sp>
    </p:spTree>
    <p:custDataLst>
      <p:tags r:id="rId1"/>
    </p:custDataLst>
    <p:extLst>
      <p:ext uri="{BB962C8B-B14F-4D97-AF65-F5344CB8AC3E}">
        <p14:creationId xmlns:p14="http://schemas.microsoft.com/office/powerpoint/2010/main" val="621134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What can we do? Opinions from young people</a:t>
            </a:r>
            <a:endParaRPr lang="en-GB" sz="4000" dirty="0"/>
          </a:p>
        </p:txBody>
      </p:sp>
      <p:sp>
        <p:nvSpPr>
          <p:cNvPr id="3" name="Subtitle 2"/>
          <p:cNvSpPr>
            <a:spLocks noGrp="1"/>
          </p:cNvSpPr>
          <p:nvPr>
            <p:ph idx="1"/>
          </p:nvPr>
        </p:nvSpPr>
        <p:spPr>
          <a:xfrm>
            <a:off x="838200" y="1690688"/>
            <a:ext cx="10515600" cy="4862511"/>
          </a:xfrm>
        </p:spPr>
        <p:txBody>
          <a:bodyPr>
            <a:normAutofit fontScale="85000" lnSpcReduction="20000"/>
          </a:bodyPr>
          <a:lstStyle/>
          <a:p>
            <a:r>
              <a:rPr lang="en-GB" i="1" dirty="0"/>
              <a:t>“because I think like when it is a man or a women's job they're set that to think from young that it’s a men or a women's job whereas if you </a:t>
            </a:r>
            <a:r>
              <a:rPr lang="en-GB" i="1" dirty="0" err="1"/>
              <a:t>kinda</a:t>
            </a:r>
            <a:r>
              <a:rPr lang="en-GB" i="1" dirty="0"/>
              <a:t> changed it younger and told them about it when they were younger then it would all change” (Participant 7).</a:t>
            </a:r>
            <a:r>
              <a:rPr lang="en-GB" dirty="0"/>
              <a:t> </a:t>
            </a:r>
          </a:p>
          <a:p>
            <a:r>
              <a:rPr lang="en-GB" i="1" dirty="0"/>
              <a:t> “learning more, cause I don't, I think a lot of guys won't know a lot about nursing and probably just think aw that’s a woman's job I don't </a:t>
            </a:r>
            <a:r>
              <a:rPr lang="en-GB" i="1" dirty="0" err="1"/>
              <a:t>wanna</a:t>
            </a:r>
            <a:r>
              <a:rPr lang="en-GB" i="1" dirty="0"/>
              <a:t> do that, that </a:t>
            </a:r>
            <a:r>
              <a:rPr lang="en-GB" i="1" dirty="0" err="1"/>
              <a:t>kinda</a:t>
            </a:r>
            <a:r>
              <a:rPr lang="en-GB" i="1" dirty="0"/>
              <a:t> thing, I think like you know if they learnt a bit more they might know more about it and might </a:t>
            </a:r>
            <a:r>
              <a:rPr lang="en-GB" i="1" dirty="0" err="1"/>
              <a:t>wanna</a:t>
            </a:r>
            <a:r>
              <a:rPr lang="en-GB" i="1" dirty="0"/>
              <a:t> do it.” (Participant 12).</a:t>
            </a:r>
            <a:r>
              <a:rPr lang="en-GB" dirty="0"/>
              <a:t> </a:t>
            </a:r>
            <a:endParaRPr lang="en-GB" i="1" dirty="0" smtClean="0"/>
          </a:p>
          <a:p>
            <a:r>
              <a:rPr lang="en-GB" i="1" dirty="0" smtClean="0"/>
              <a:t>“</a:t>
            </a:r>
            <a:r>
              <a:rPr lang="en-GB" i="1" dirty="0"/>
              <a:t>Almost have a representative male and female so that… there’ll be some males or females who maybe feel </a:t>
            </a:r>
            <a:r>
              <a:rPr lang="en-GB" i="1" dirty="0" smtClean="0"/>
              <a:t>more [comfortable] </a:t>
            </a:r>
            <a:r>
              <a:rPr lang="en-GB" i="1" dirty="0"/>
              <a:t>speaking to a female or vice </a:t>
            </a:r>
            <a:r>
              <a:rPr lang="en-GB" i="1" dirty="0" smtClean="0"/>
              <a:t>versa… just </a:t>
            </a:r>
            <a:r>
              <a:rPr lang="en-GB" i="1" dirty="0"/>
              <a:t>the fact that they can see </a:t>
            </a:r>
            <a:r>
              <a:rPr lang="en-GB" i="1" dirty="0" smtClean="0"/>
              <a:t>[it] is </a:t>
            </a:r>
            <a:r>
              <a:rPr lang="en-GB" i="1" dirty="0"/>
              <a:t>important” (Focus group participant).</a:t>
            </a:r>
            <a:r>
              <a:rPr lang="en-GB" dirty="0"/>
              <a:t> </a:t>
            </a:r>
            <a:endParaRPr lang="en-GB" dirty="0" smtClean="0"/>
          </a:p>
          <a:p>
            <a:r>
              <a:rPr lang="en-GB" i="1" dirty="0"/>
              <a:t>“Maybe make more women think about it and consider it because I guess I’m currently I think the only female who is interested in my school about piloting because I’ve heard other guys saying ‘I </a:t>
            </a:r>
            <a:r>
              <a:rPr lang="en-GB" i="1" dirty="0" err="1"/>
              <a:t>wanna</a:t>
            </a:r>
            <a:r>
              <a:rPr lang="en-GB" i="1" dirty="0"/>
              <a:t> be a pilot’ but I am the only female who has said that but for me that pushes me forward to prove people wrong but I guess for others it might push them back.” (Participant 1)</a:t>
            </a:r>
            <a:r>
              <a:rPr lang="en-GB" dirty="0"/>
              <a:t> </a:t>
            </a:r>
          </a:p>
          <a:p>
            <a:pPr marL="0" indent="0">
              <a:buNone/>
            </a:pPr>
            <a:endParaRPr lang="en-GB" dirty="0"/>
          </a:p>
        </p:txBody>
      </p:sp>
    </p:spTree>
    <p:custDataLst>
      <p:tags r:id="rId1"/>
    </p:custDataLst>
    <p:extLst>
      <p:ext uri="{BB962C8B-B14F-4D97-AF65-F5344CB8AC3E}">
        <p14:creationId xmlns:p14="http://schemas.microsoft.com/office/powerpoint/2010/main" val="1918241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Influencing the Influencers: Create a ‘Rich Picture’</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A </a:t>
            </a:r>
            <a:r>
              <a:rPr lang="en-GB" dirty="0"/>
              <a:t>Rich Picture is a way to explore, acknowledge and define a situation and express it through diagrams to create a preliminary mental model. A rich picture helps to open discussion and come to a broad, shared understanding of a situation</a:t>
            </a:r>
            <a:r>
              <a:rPr lang="en-GB" dirty="0" smtClean="0"/>
              <a:t>.</a:t>
            </a:r>
          </a:p>
          <a:p>
            <a:r>
              <a:rPr lang="en-GB" dirty="0"/>
              <a:t>Structures</a:t>
            </a:r>
          </a:p>
          <a:p>
            <a:r>
              <a:rPr lang="en-GB" dirty="0"/>
              <a:t>Processes</a:t>
            </a:r>
          </a:p>
          <a:p>
            <a:r>
              <a:rPr lang="en-GB" dirty="0"/>
              <a:t>Climate</a:t>
            </a:r>
          </a:p>
          <a:p>
            <a:r>
              <a:rPr lang="en-GB" dirty="0"/>
              <a:t>People</a:t>
            </a:r>
          </a:p>
          <a:p>
            <a:r>
              <a:rPr lang="en-GB" dirty="0"/>
              <a:t>Issues expressed by people</a:t>
            </a:r>
          </a:p>
          <a:p>
            <a:r>
              <a:rPr lang="en-GB" dirty="0"/>
              <a:t>Conflict</a:t>
            </a:r>
          </a:p>
          <a:p>
            <a:pPr marL="0" indent="0">
              <a:buNone/>
            </a:pPr>
            <a:endParaRPr lang="en-GB" dirty="0" smtClean="0"/>
          </a:p>
          <a:p>
            <a:pPr marL="0" indent="0">
              <a:buNone/>
            </a:pPr>
            <a:endParaRPr lang="en-GB" dirty="0"/>
          </a:p>
          <a:p>
            <a:pPr marL="0" indent="0">
              <a:buNone/>
            </a:pPr>
            <a:endParaRPr lang="en-GB" dirty="0" smtClean="0"/>
          </a:p>
          <a:p>
            <a:endParaRPr lang="en-GB" dirty="0"/>
          </a:p>
        </p:txBody>
      </p:sp>
    </p:spTree>
    <p:custDataLst>
      <p:tags r:id="rId1"/>
    </p:custDataLst>
    <p:extLst>
      <p:ext uri="{BB962C8B-B14F-4D97-AF65-F5344CB8AC3E}">
        <p14:creationId xmlns:p14="http://schemas.microsoft.com/office/powerpoint/2010/main" val="262404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n-US" dirty="0" smtClean="0"/>
              <a:t>Scottish Funding Council Gender Action Plan</a:t>
            </a:r>
            <a:br>
              <a:rPr lang="en-GB" altLang="en-US" dirty="0" smtClean="0"/>
            </a:br>
            <a:r>
              <a:rPr lang="en-GB" altLang="en-US" sz="3600" dirty="0" smtClean="0"/>
              <a:t>Gender Imbalance in Universities</a:t>
            </a:r>
            <a:endParaRPr lang="en-GB" dirty="0"/>
          </a:p>
        </p:txBody>
      </p:sp>
      <p:pic>
        <p:nvPicPr>
          <p:cNvPr id="4" name="Content Placeholder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1004888" y="1800225"/>
            <a:ext cx="5111750" cy="2755900"/>
          </a:xfrm>
          <a:prstGeom prst="rect">
            <a:avLst/>
          </a:prstGeom>
        </p:spPr>
      </p:pic>
      <p:pic>
        <p:nvPicPr>
          <p:cNvPr id="5" name="Content Placeholder 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a:xfrm>
            <a:off x="5384800" y="3790950"/>
            <a:ext cx="5486400" cy="2805112"/>
          </a:xfrm>
          <a:prstGeom prst="rect">
            <a:avLst/>
          </a:prstGeom>
        </p:spPr>
      </p:pic>
    </p:spTree>
    <p:custDataLst>
      <p:tags r:id="rId1"/>
    </p:custDataLst>
    <p:extLst>
      <p:ext uri="{BB962C8B-B14F-4D97-AF65-F5344CB8AC3E}">
        <p14:creationId xmlns:p14="http://schemas.microsoft.com/office/powerpoint/2010/main" val="2127956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RGU Project: Tackling Gender Imbalance</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i="1" dirty="0" smtClean="0"/>
              <a:t>“Too many young people continue to make choices which conform to gender stereotypes which in turn limit their longer term career opportunities. We need to counter the influence of early culture and prejudice to better enable young people to make choices which are right for them in the long term.”</a:t>
            </a:r>
          </a:p>
          <a:p>
            <a:endParaRPr lang="en-GB" i="1" dirty="0"/>
          </a:p>
          <a:p>
            <a:r>
              <a:rPr lang="en-GB" dirty="0" smtClean="0"/>
              <a:t>Consider gender inequalities and tackle gender imbalances at subject level</a:t>
            </a:r>
          </a:p>
          <a:p>
            <a:r>
              <a:rPr lang="en-GB" dirty="0" smtClean="0"/>
              <a:t>Investigate the reasons behind gender imbalances</a:t>
            </a:r>
          </a:p>
          <a:p>
            <a:r>
              <a:rPr lang="en-GB" dirty="0" smtClean="0"/>
              <a:t>Take forward action to actively address gender disparities</a:t>
            </a:r>
          </a:p>
          <a:p>
            <a:r>
              <a:rPr lang="en-GB" dirty="0" smtClean="0"/>
              <a:t>Focus on engaging younger pupils prior to subject choice</a:t>
            </a:r>
          </a:p>
          <a:p>
            <a:endParaRPr lang="en-GB" dirty="0"/>
          </a:p>
        </p:txBody>
      </p:sp>
    </p:spTree>
    <p:custDataLst>
      <p:tags r:id="rId1"/>
    </p:custDataLst>
    <p:extLst>
      <p:ext uri="{BB962C8B-B14F-4D97-AF65-F5344CB8AC3E}">
        <p14:creationId xmlns:p14="http://schemas.microsoft.com/office/powerpoint/2010/main" val="361842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RGU Research</a:t>
            </a:r>
            <a:endParaRPr lang="en-GB" dirty="0"/>
          </a:p>
        </p:txBody>
      </p:sp>
      <p:sp>
        <p:nvSpPr>
          <p:cNvPr id="3" name="Subtitle 2"/>
          <p:cNvSpPr>
            <a:spLocks noGrp="1"/>
          </p:cNvSpPr>
          <p:nvPr>
            <p:ph idx="1"/>
          </p:nvPr>
        </p:nvSpPr>
        <p:spPr/>
        <p:txBody>
          <a:bodyPr>
            <a:normAutofit/>
          </a:bodyPr>
          <a:lstStyle/>
          <a:p>
            <a:r>
              <a:rPr lang="en-GB" dirty="0" smtClean="0"/>
              <a:t>Institutional </a:t>
            </a:r>
            <a:r>
              <a:rPr lang="en-GB" dirty="0"/>
              <a:t>data to examine patterns of application, enrolment, satisfaction and achievement</a:t>
            </a:r>
          </a:p>
          <a:p>
            <a:r>
              <a:rPr lang="en-GB" dirty="0"/>
              <a:t>Focus groups with pupils in S2 and S5/6 to explore gender stereotypes in relation to occupations, </a:t>
            </a:r>
            <a:r>
              <a:rPr lang="en-GB" dirty="0" smtClean="0"/>
              <a:t>key influencers </a:t>
            </a:r>
            <a:r>
              <a:rPr lang="en-GB" dirty="0"/>
              <a:t>and </a:t>
            </a:r>
            <a:r>
              <a:rPr lang="en-GB" dirty="0" smtClean="0"/>
              <a:t>barriers</a:t>
            </a:r>
            <a:endParaRPr lang="en-GB" dirty="0"/>
          </a:p>
          <a:p>
            <a:r>
              <a:rPr lang="en-GB" dirty="0"/>
              <a:t>Focus groups with pupils in S1-S3 to explore perceptions of school subjects </a:t>
            </a:r>
            <a:r>
              <a:rPr lang="en-GB" dirty="0" smtClean="0"/>
              <a:t>and the influence of gender on subject choice</a:t>
            </a:r>
            <a:endParaRPr lang="en-GB" dirty="0"/>
          </a:p>
          <a:p>
            <a:r>
              <a:rPr lang="en-GB" dirty="0"/>
              <a:t>Teacher focus group to gather knowledge, experience and views on key influences impacting on subject choice and the gender </a:t>
            </a:r>
            <a:r>
              <a:rPr lang="en-GB" dirty="0" smtClean="0"/>
              <a:t>divide </a:t>
            </a:r>
            <a:r>
              <a:rPr lang="en-GB" dirty="0"/>
              <a:t>in key subject areas</a:t>
            </a:r>
          </a:p>
          <a:p>
            <a:endParaRPr lang="en-GB" dirty="0"/>
          </a:p>
        </p:txBody>
      </p:sp>
    </p:spTree>
    <p:custDataLst>
      <p:tags r:id="rId1"/>
    </p:custDataLst>
    <p:extLst>
      <p:ext uri="{BB962C8B-B14F-4D97-AF65-F5344CB8AC3E}">
        <p14:creationId xmlns:p14="http://schemas.microsoft.com/office/powerpoint/2010/main" val="252092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Where are the role </a:t>
            </a:r>
            <a:r>
              <a:rPr lang="en-GB" dirty="0"/>
              <a:t>m</a:t>
            </a:r>
            <a:r>
              <a:rPr lang="en-GB" dirty="0" smtClean="0"/>
              <a:t>odels?</a:t>
            </a:r>
            <a:endParaRPr lang="en-GB" dirty="0"/>
          </a:p>
        </p:txBody>
      </p:sp>
      <p:sp>
        <p:nvSpPr>
          <p:cNvPr id="3" name="Subtitle 2"/>
          <p:cNvSpPr>
            <a:spLocks noGrp="1"/>
          </p:cNvSpPr>
          <p:nvPr>
            <p:ph idx="1"/>
          </p:nvPr>
        </p:nvSpPr>
        <p:spPr/>
        <p:txBody>
          <a:bodyPr>
            <a:normAutofit/>
          </a:bodyPr>
          <a:lstStyle/>
          <a:p>
            <a:pPr marL="457200" lvl="1" indent="0">
              <a:buNone/>
            </a:pPr>
            <a:r>
              <a:rPr lang="en-GB" dirty="0"/>
              <a:t>	</a:t>
            </a:r>
            <a:r>
              <a:rPr lang="en-GB" i="1" dirty="0" smtClean="0"/>
              <a:t>“There’s not many famous female physicists is there? Like Stephen Hawking, 	Albert Einstein.”</a:t>
            </a:r>
          </a:p>
          <a:p>
            <a:pPr marL="457200" lvl="1" indent="0">
              <a:buNone/>
            </a:pPr>
            <a:endParaRPr lang="en-GB" i="1" dirty="0" smtClean="0"/>
          </a:p>
          <a:p>
            <a:pPr marL="457200" lvl="1" indent="0">
              <a:buNone/>
            </a:pPr>
            <a:r>
              <a:rPr lang="en-GB" i="1" dirty="0" smtClean="0"/>
              <a:t>	“You </a:t>
            </a:r>
            <a:r>
              <a:rPr lang="en-GB" i="1" dirty="0"/>
              <a:t>would think of all the good sports persons as being male like Usain </a:t>
            </a:r>
            <a:r>
              <a:rPr lang="en-GB" i="1" dirty="0" smtClean="0"/>
              <a:t>	Bolt</a:t>
            </a:r>
            <a:r>
              <a:rPr lang="en-GB" i="1" dirty="0"/>
              <a:t>, Mo Farrah, they’re all </a:t>
            </a:r>
            <a:r>
              <a:rPr lang="en-GB" i="1" dirty="0" smtClean="0"/>
              <a:t>male.”</a:t>
            </a:r>
          </a:p>
          <a:p>
            <a:pPr marL="457200" lvl="1" indent="0">
              <a:buNone/>
            </a:pPr>
            <a:endParaRPr lang="en-GB" i="1" dirty="0" smtClean="0"/>
          </a:p>
          <a:p>
            <a:pPr marL="457200" lvl="1" indent="0">
              <a:buNone/>
            </a:pPr>
            <a:r>
              <a:rPr lang="en-GB" i="1" dirty="0" smtClean="0"/>
              <a:t>	“</a:t>
            </a:r>
            <a:r>
              <a:rPr lang="en-GB" i="1" dirty="0"/>
              <a:t>If a joiner came to your house, it would mostly be a male rather than </a:t>
            </a:r>
            <a:r>
              <a:rPr lang="en-GB" i="1" dirty="0" smtClean="0"/>
              <a:t>	female </a:t>
            </a:r>
            <a:r>
              <a:rPr lang="en-GB" i="1" dirty="0"/>
              <a:t>cos it’s just the way it is</a:t>
            </a:r>
            <a:r>
              <a:rPr lang="en-GB" i="1" dirty="0" smtClean="0"/>
              <a:t>.”</a:t>
            </a:r>
          </a:p>
          <a:p>
            <a:pPr marL="457200" lvl="1" indent="0">
              <a:buNone/>
            </a:pPr>
            <a:endParaRPr lang="en-GB" i="1" dirty="0" smtClean="0"/>
          </a:p>
          <a:p>
            <a:pPr marL="457200" lvl="1" indent="0">
              <a:buNone/>
            </a:pPr>
            <a:r>
              <a:rPr lang="en-GB" i="1" dirty="0" smtClean="0"/>
              <a:t>	“</a:t>
            </a:r>
            <a:r>
              <a:rPr lang="en-GB" i="1" dirty="0"/>
              <a:t>T</a:t>
            </a:r>
            <a:r>
              <a:rPr lang="en-GB" i="1" dirty="0" smtClean="0"/>
              <a:t>here </a:t>
            </a:r>
            <a:r>
              <a:rPr lang="en-GB" i="1" dirty="0"/>
              <a:t>is no reason why a woman couldn’t be a </a:t>
            </a:r>
            <a:r>
              <a:rPr lang="en-GB" i="1" dirty="0" smtClean="0"/>
              <a:t>pilot but I’ve never seen 	one.”</a:t>
            </a:r>
            <a:endParaRPr lang="en-GB" i="1" dirty="0"/>
          </a:p>
          <a:p>
            <a:pPr marL="457200" lvl="1" indent="0">
              <a:buNone/>
            </a:pPr>
            <a:endParaRPr lang="en-GB" i="1" dirty="0"/>
          </a:p>
          <a:p>
            <a:pPr marL="457200" lvl="1" indent="0">
              <a:buNone/>
            </a:pPr>
            <a:endParaRPr lang="en-GB" i="1" dirty="0"/>
          </a:p>
          <a:p>
            <a:pPr marL="457200" lvl="1" indent="0">
              <a:buNone/>
            </a:pPr>
            <a:endParaRPr lang="en-GB" i="1" dirty="0" smtClean="0"/>
          </a:p>
          <a:p>
            <a:pPr marL="0" indent="0">
              <a:buNone/>
            </a:pPr>
            <a:endParaRPr lang="en-GB" dirty="0"/>
          </a:p>
        </p:txBody>
      </p:sp>
    </p:spTree>
    <p:custDataLst>
      <p:tags r:id="rId1"/>
    </p:custDataLst>
    <p:extLst>
      <p:ext uri="{BB962C8B-B14F-4D97-AF65-F5344CB8AC3E}">
        <p14:creationId xmlns:p14="http://schemas.microsoft.com/office/powerpoint/2010/main" val="317815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 would help?</a:t>
            </a:r>
            <a:endParaRPr lang="en-GB" dirty="0"/>
          </a:p>
        </p:txBody>
      </p:sp>
      <p:sp>
        <p:nvSpPr>
          <p:cNvPr id="3" name="Subtitle 2"/>
          <p:cNvSpPr>
            <a:spLocks noGrp="1"/>
          </p:cNvSpPr>
          <p:nvPr>
            <p:ph idx="1"/>
          </p:nvPr>
        </p:nvSpPr>
        <p:spPr/>
        <p:txBody>
          <a:bodyPr>
            <a:normAutofit/>
          </a:bodyPr>
          <a:lstStyle/>
          <a:p>
            <a:r>
              <a:rPr lang="en-GB" dirty="0" smtClean="0"/>
              <a:t>Role models!		</a:t>
            </a:r>
          </a:p>
          <a:p>
            <a:r>
              <a:rPr lang="en-GB" dirty="0" smtClean="0"/>
              <a:t>Inspirational individuals</a:t>
            </a:r>
          </a:p>
          <a:p>
            <a:pPr marL="0" indent="0">
              <a:buNone/>
            </a:pPr>
            <a:r>
              <a:rPr lang="en-GB" sz="2400" i="1" dirty="0" smtClean="0"/>
              <a:t>	“It would be nice if people from the university were to come out to our 	schools and talk about courses on offer. It could inspire people, because so 	many people don’t know what they want to do.”</a:t>
            </a:r>
          </a:p>
          <a:p>
            <a:pPr marL="0" indent="0">
              <a:buNone/>
            </a:pPr>
            <a:r>
              <a:rPr lang="en-GB" sz="2400" i="1" dirty="0"/>
              <a:t>	</a:t>
            </a:r>
            <a:r>
              <a:rPr lang="en-GB" sz="2400" i="1" dirty="0" smtClean="0"/>
              <a:t>“Seeing someone who works in the profession, for example a woman in 	Engineering would be encouraging.”</a:t>
            </a:r>
          </a:p>
          <a:p>
            <a:r>
              <a:rPr lang="en-GB" dirty="0" smtClean="0"/>
              <a:t>People like me</a:t>
            </a:r>
          </a:p>
          <a:p>
            <a:pPr marL="457200" lvl="1" indent="0">
              <a:buNone/>
            </a:pPr>
            <a:r>
              <a:rPr lang="en-GB" i="1" dirty="0" smtClean="0"/>
              <a:t>	“It would make a difference if you are encouraged by someone who has had 	similar experiences and has empathy for your situation.”</a:t>
            </a:r>
          </a:p>
          <a:p>
            <a:pPr marL="0" indent="0">
              <a:buNone/>
            </a:pPr>
            <a:endParaRPr lang="en-GB" dirty="0"/>
          </a:p>
        </p:txBody>
      </p:sp>
    </p:spTree>
    <p:custDataLst>
      <p:tags r:id="rId1"/>
    </p:custDataLst>
    <p:extLst>
      <p:ext uri="{BB962C8B-B14F-4D97-AF65-F5344CB8AC3E}">
        <p14:creationId xmlns:p14="http://schemas.microsoft.com/office/powerpoint/2010/main" val="3482052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word of caution…</a:t>
            </a:r>
            <a:endParaRPr lang="en-GB" dirty="0"/>
          </a:p>
        </p:txBody>
      </p:sp>
      <p:sp>
        <p:nvSpPr>
          <p:cNvPr id="3" name="Content Placeholder 2"/>
          <p:cNvSpPr>
            <a:spLocks noGrp="1"/>
          </p:cNvSpPr>
          <p:nvPr>
            <p:ph idx="1"/>
          </p:nvPr>
        </p:nvSpPr>
        <p:spPr/>
        <p:txBody>
          <a:bodyPr/>
          <a:lstStyle/>
          <a:p>
            <a:pPr marL="0" lvl="0" indent="0">
              <a:buNone/>
            </a:pPr>
            <a:r>
              <a:rPr lang="en-GB" i="1" dirty="0"/>
              <a:t>“It doesn’t seem to make a difference what gender the teacher is. We’ve had female physics teachers for ten years but the girls are not choosing the subjects so it’s not about having role models.” </a:t>
            </a:r>
            <a:endParaRPr lang="en-GB" i="1" dirty="0" smtClean="0"/>
          </a:p>
          <a:p>
            <a:pPr marL="0" lvl="0" indent="0">
              <a:buNone/>
            </a:pPr>
            <a:endParaRPr lang="en-GB" i="1" dirty="0"/>
          </a:p>
          <a:p>
            <a:pPr marL="0" lvl="0" indent="0">
              <a:buNone/>
            </a:pPr>
            <a:r>
              <a:rPr lang="en-GB" i="1" dirty="0" smtClean="0"/>
              <a:t>“Use of role models must be treated with more caution than is currently found…they have little effect as standalone interventions on gender participation balances, but can be part of broader solutions that focus, again, on impacting the educational choice process.”</a:t>
            </a:r>
          </a:p>
          <a:p>
            <a:pPr marL="0" lvl="0" indent="0">
              <a:buNone/>
            </a:pPr>
            <a:r>
              <a:rPr lang="en-GB" sz="2000" dirty="0"/>
              <a:t>Higher Education Academy,  ‘Whose Job Is It Anyway?’</a:t>
            </a:r>
          </a:p>
          <a:p>
            <a:endParaRPr lang="en-GB" dirty="0"/>
          </a:p>
        </p:txBody>
      </p:sp>
    </p:spTree>
    <p:custDataLst>
      <p:tags r:id="rId1"/>
    </p:custDataLst>
    <p:extLst>
      <p:ext uri="{BB962C8B-B14F-4D97-AF65-F5344CB8AC3E}">
        <p14:creationId xmlns:p14="http://schemas.microsoft.com/office/powerpoint/2010/main" val="3203930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Who are the influencers?</a:t>
            </a:r>
            <a:endParaRPr lang="en-GB" dirty="0"/>
          </a:p>
        </p:txBody>
      </p:sp>
      <p:sp>
        <p:nvSpPr>
          <p:cNvPr id="3" name="Subtitle 2"/>
          <p:cNvSpPr>
            <a:spLocks noGrp="1"/>
          </p:cNvSpPr>
          <p:nvPr>
            <p:ph idx="1"/>
          </p:nvPr>
        </p:nvSpPr>
        <p:spPr/>
        <p:txBody>
          <a:bodyPr>
            <a:normAutofit fontScale="92500" lnSpcReduction="20000"/>
          </a:bodyPr>
          <a:lstStyle/>
          <a:p>
            <a:pPr marL="457200" lvl="1" indent="0">
              <a:buNone/>
            </a:pPr>
            <a:r>
              <a:rPr lang="en-GB" dirty="0"/>
              <a:t>	</a:t>
            </a:r>
            <a:r>
              <a:rPr lang="en-GB" sz="2600" i="1" dirty="0" smtClean="0"/>
              <a:t>“My mum encouraged me </a:t>
            </a:r>
            <a:r>
              <a:rPr lang="en-GB" sz="2600" i="1" dirty="0"/>
              <a:t>to </a:t>
            </a:r>
            <a:r>
              <a:rPr lang="en-GB" sz="2600" i="1" dirty="0" smtClean="0"/>
              <a:t>think about health careers</a:t>
            </a:r>
            <a:r>
              <a:rPr lang="en-GB" sz="2600" i="1" dirty="0"/>
              <a:t>.  She could </a:t>
            </a:r>
            <a:r>
              <a:rPr lang="en-GB" sz="2600" i="1" dirty="0" smtClean="0"/>
              <a:t>	see my skills </a:t>
            </a:r>
            <a:r>
              <a:rPr lang="en-GB" sz="2600" i="1" dirty="0"/>
              <a:t>and </a:t>
            </a:r>
            <a:r>
              <a:rPr lang="en-GB" sz="2600" i="1" dirty="0" smtClean="0"/>
              <a:t>qualities.”</a:t>
            </a:r>
          </a:p>
          <a:p>
            <a:pPr marL="457200" lvl="1" indent="0">
              <a:buNone/>
            </a:pPr>
            <a:endParaRPr lang="en-GB" sz="2600" i="1" dirty="0"/>
          </a:p>
          <a:p>
            <a:pPr marL="457200" lvl="1" indent="0">
              <a:buNone/>
            </a:pPr>
            <a:r>
              <a:rPr lang="en-GB" sz="2600" i="1" dirty="0" smtClean="0"/>
              <a:t>	“I </a:t>
            </a:r>
            <a:r>
              <a:rPr lang="en-GB" sz="2600" i="1" dirty="0"/>
              <a:t>would probably speak to a brother or sister for advice and they </a:t>
            </a:r>
            <a:r>
              <a:rPr lang="en-GB" sz="2600" i="1" dirty="0" smtClean="0"/>
              <a:t>would 	tell </a:t>
            </a:r>
            <a:r>
              <a:rPr lang="en-GB" sz="2600" i="1" dirty="0"/>
              <a:t>me to </a:t>
            </a:r>
            <a:r>
              <a:rPr lang="en-GB" sz="2600" i="1" dirty="0" smtClean="0"/>
              <a:t>do </a:t>
            </a:r>
            <a:r>
              <a:rPr lang="en-GB" sz="2600" i="1" dirty="0"/>
              <a:t>what I’m good at and give me a rough </a:t>
            </a:r>
            <a:r>
              <a:rPr lang="en-GB" sz="2600" i="1" dirty="0" smtClean="0"/>
              <a:t>	description.”</a:t>
            </a:r>
          </a:p>
          <a:p>
            <a:pPr marL="457200" lvl="1" indent="0">
              <a:buNone/>
            </a:pPr>
            <a:r>
              <a:rPr lang="en-GB" sz="2600" i="1" dirty="0" smtClean="0"/>
              <a:t>	</a:t>
            </a:r>
          </a:p>
          <a:p>
            <a:pPr marL="457200" lvl="1" indent="0">
              <a:buNone/>
            </a:pPr>
            <a:r>
              <a:rPr lang="en-GB" sz="2600" i="1" dirty="0" smtClean="0"/>
              <a:t>	“</a:t>
            </a:r>
            <a:r>
              <a:rPr lang="en-GB" sz="2600" i="1" dirty="0"/>
              <a:t>My brother was interested in nursing but his friends made him change his </a:t>
            </a:r>
            <a:r>
              <a:rPr lang="en-GB" sz="2600" i="1" dirty="0" smtClean="0"/>
              <a:t>	mind</a:t>
            </a:r>
            <a:r>
              <a:rPr lang="en-GB" sz="2600" i="1" dirty="0"/>
              <a:t>. </a:t>
            </a:r>
            <a:r>
              <a:rPr lang="en-GB" sz="2600" i="1" dirty="0" smtClean="0"/>
              <a:t>Now </a:t>
            </a:r>
            <a:r>
              <a:rPr lang="en-GB" sz="2600" i="1" dirty="0"/>
              <a:t>he’s </a:t>
            </a:r>
            <a:r>
              <a:rPr lang="en-GB" sz="2600" i="1" dirty="0" smtClean="0"/>
              <a:t>doing </a:t>
            </a:r>
            <a:r>
              <a:rPr lang="en-GB" sz="2600" i="1" dirty="0"/>
              <a:t>Computer Aided design</a:t>
            </a:r>
            <a:r>
              <a:rPr lang="en-GB" sz="2600" i="1" dirty="0" smtClean="0"/>
              <a:t>.”</a:t>
            </a:r>
          </a:p>
          <a:p>
            <a:pPr marL="457200" lvl="1" indent="0">
              <a:buNone/>
            </a:pPr>
            <a:endParaRPr lang="en-GB" sz="2600" i="1" dirty="0" smtClean="0"/>
          </a:p>
          <a:p>
            <a:pPr marL="457200" lvl="1" indent="0">
              <a:buNone/>
            </a:pPr>
            <a:r>
              <a:rPr lang="en-GB" sz="2600" i="1" dirty="0"/>
              <a:t>	</a:t>
            </a:r>
            <a:r>
              <a:rPr lang="en-GB" sz="2600" i="1" dirty="0" smtClean="0"/>
              <a:t>“</a:t>
            </a:r>
            <a:r>
              <a:rPr lang="en-GB" sz="2600" i="1" dirty="0"/>
              <a:t>Why do you take Physics? It’s </a:t>
            </a:r>
            <a:r>
              <a:rPr lang="en-GB" sz="2600" i="1" dirty="0" smtClean="0"/>
              <a:t>hard, </a:t>
            </a:r>
            <a:r>
              <a:rPr lang="en-GB" sz="2600" i="1" dirty="0"/>
              <a:t>it’s for boys.”</a:t>
            </a:r>
            <a:endParaRPr lang="en-GB" sz="2600" dirty="0"/>
          </a:p>
          <a:p>
            <a:pPr marL="457200" lvl="1" indent="0">
              <a:buNone/>
            </a:pPr>
            <a:endParaRPr lang="en-GB" i="1" dirty="0" smtClean="0"/>
          </a:p>
          <a:p>
            <a:pPr marL="457200" lvl="1" indent="0">
              <a:buNone/>
            </a:pPr>
            <a:endParaRPr lang="en-GB" i="1" dirty="0" smtClean="0"/>
          </a:p>
          <a:p>
            <a:pPr marL="457200" lvl="1" indent="0">
              <a:buNone/>
            </a:pPr>
            <a:r>
              <a:rPr lang="en-GB" i="1" dirty="0" smtClean="0"/>
              <a:t>	</a:t>
            </a:r>
            <a:endParaRPr lang="en-GB" i="1" dirty="0"/>
          </a:p>
          <a:p>
            <a:pPr marL="457200" lvl="1" indent="0">
              <a:buNone/>
            </a:pPr>
            <a:endParaRPr lang="en-GB" i="1" dirty="0"/>
          </a:p>
          <a:p>
            <a:pPr marL="457200" lvl="1" indent="0">
              <a:buNone/>
            </a:pPr>
            <a:endParaRPr lang="en-GB" i="1" dirty="0" smtClean="0"/>
          </a:p>
          <a:p>
            <a:pPr marL="0" indent="0">
              <a:buNone/>
            </a:pPr>
            <a:endParaRPr lang="en-GB" dirty="0"/>
          </a:p>
        </p:txBody>
      </p:sp>
    </p:spTree>
    <p:custDataLst>
      <p:tags r:id="rId1"/>
    </p:custDataLst>
    <p:extLst>
      <p:ext uri="{BB962C8B-B14F-4D97-AF65-F5344CB8AC3E}">
        <p14:creationId xmlns:p14="http://schemas.microsoft.com/office/powerpoint/2010/main" val="114836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Impact on subject choice</a:t>
            </a:r>
            <a:endParaRPr lang="en-GB" dirty="0"/>
          </a:p>
        </p:txBody>
      </p:sp>
      <p:sp>
        <p:nvSpPr>
          <p:cNvPr id="3" name="Subtitle 2"/>
          <p:cNvSpPr>
            <a:spLocks noGrp="1"/>
          </p:cNvSpPr>
          <p:nvPr>
            <p:ph idx="1"/>
          </p:nvPr>
        </p:nvSpPr>
        <p:spPr/>
        <p:txBody>
          <a:bodyPr>
            <a:normAutofit/>
          </a:bodyPr>
          <a:lstStyle/>
          <a:p>
            <a:pPr marL="0" indent="0">
              <a:buNone/>
            </a:pPr>
            <a:r>
              <a:rPr lang="en-GB" sz="2400" i="1" dirty="0"/>
              <a:t>“Your mum’s cooking supper and your dad’s out working and comes home, </a:t>
            </a:r>
            <a:r>
              <a:rPr lang="en-GB" sz="2400" i="1" dirty="0" smtClean="0"/>
              <a:t>that’s </a:t>
            </a:r>
            <a:r>
              <a:rPr lang="en-GB" sz="2400" i="1" dirty="0"/>
              <a:t>why I think why girls pick Home Economics.”</a:t>
            </a:r>
          </a:p>
          <a:p>
            <a:pPr marL="0" lvl="0" indent="0">
              <a:buNone/>
            </a:pPr>
            <a:r>
              <a:rPr lang="en-GB" sz="2400" i="1" dirty="0" smtClean="0"/>
              <a:t>“Chemistry </a:t>
            </a:r>
            <a:r>
              <a:rPr lang="en-GB" sz="2400" i="1" dirty="0"/>
              <a:t>is for boys because they like explosions, dangerous </a:t>
            </a:r>
            <a:r>
              <a:rPr lang="en-GB" sz="2400" i="1" dirty="0" smtClean="0"/>
              <a:t>chemicals </a:t>
            </a:r>
            <a:r>
              <a:rPr lang="en-GB" sz="2400" i="1" dirty="0"/>
              <a:t>and acids. </a:t>
            </a:r>
            <a:r>
              <a:rPr lang="en-GB" sz="2400" i="1" dirty="0" smtClean="0"/>
              <a:t>Home </a:t>
            </a:r>
            <a:r>
              <a:rPr lang="en-GB" sz="2400" i="1" dirty="0"/>
              <a:t>Economics is for girls because they </a:t>
            </a:r>
            <a:r>
              <a:rPr lang="en-GB" sz="2400" i="1" dirty="0" smtClean="0"/>
              <a:t>like sewing.”</a:t>
            </a:r>
          </a:p>
          <a:p>
            <a:pPr marL="0" lvl="0" indent="0">
              <a:buNone/>
            </a:pPr>
            <a:r>
              <a:rPr lang="en-GB" sz="2400" i="1" dirty="0" smtClean="0"/>
              <a:t>“</a:t>
            </a:r>
            <a:r>
              <a:rPr lang="en-GB" sz="2400" i="1" dirty="0"/>
              <a:t>Why don’t you choose </a:t>
            </a:r>
            <a:r>
              <a:rPr lang="en-GB" sz="2400" i="1" dirty="0" smtClean="0"/>
              <a:t>Biology</a:t>
            </a:r>
            <a:r>
              <a:rPr lang="en-GB" sz="2400" i="1" dirty="0"/>
              <a:t>?</a:t>
            </a:r>
            <a:r>
              <a:rPr lang="en-GB" sz="2400" i="1" dirty="0" smtClean="0"/>
              <a:t> There </a:t>
            </a:r>
            <a:r>
              <a:rPr lang="en-GB" sz="2400" i="1" dirty="0"/>
              <a:t>are more girls there.” </a:t>
            </a:r>
            <a:endParaRPr lang="en-GB" sz="2400" i="1" dirty="0" smtClean="0"/>
          </a:p>
          <a:p>
            <a:pPr marL="0" indent="0">
              <a:buNone/>
            </a:pPr>
            <a:r>
              <a:rPr lang="en-GB" sz="2400" dirty="0" smtClean="0"/>
              <a:t>“</a:t>
            </a:r>
            <a:r>
              <a:rPr lang="en-GB" sz="2400" i="1" dirty="0"/>
              <a:t>It would kind of make you think more about do you really want </a:t>
            </a:r>
            <a:r>
              <a:rPr lang="en-GB" sz="2400" i="1" dirty="0" smtClean="0"/>
              <a:t>to </a:t>
            </a:r>
            <a:r>
              <a:rPr lang="en-GB" sz="2400" i="1" dirty="0"/>
              <a:t>take </a:t>
            </a:r>
            <a:r>
              <a:rPr lang="en-GB" sz="2400" i="1" dirty="0" smtClean="0"/>
              <a:t>this </a:t>
            </a:r>
            <a:r>
              <a:rPr lang="en-GB" sz="2400" i="1" dirty="0"/>
              <a:t>subject and make you think harder</a:t>
            </a:r>
            <a:r>
              <a:rPr lang="en-GB" sz="2400" dirty="0" smtClean="0"/>
              <a:t>.”</a:t>
            </a:r>
          </a:p>
          <a:p>
            <a:pPr marL="0" indent="0">
              <a:buNone/>
            </a:pPr>
            <a:r>
              <a:rPr lang="en-GB" sz="2400" dirty="0" smtClean="0"/>
              <a:t>“</a:t>
            </a:r>
            <a:r>
              <a:rPr lang="en-GB" sz="2400" i="1" dirty="0"/>
              <a:t>I know that sometimes when people choose a more boy subject, </a:t>
            </a:r>
            <a:r>
              <a:rPr lang="en-GB" sz="2400" i="1" dirty="0" smtClean="0"/>
              <a:t>they </a:t>
            </a:r>
            <a:r>
              <a:rPr lang="en-GB" sz="2400" i="1" dirty="0"/>
              <a:t>get </a:t>
            </a:r>
            <a:r>
              <a:rPr lang="en-GB" sz="2400" i="1" dirty="0" smtClean="0"/>
              <a:t>asked </a:t>
            </a:r>
            <a:r>
              <a:rPr lang="en-GB" sz="2400" i="1" dirty="0"/>
              <a:t>why did you do that, why would you even think of </a:t>
            </a:r>
            <a:r>
              <a:rPr lang="en-GB" sz="2400" i="1" dirty="0" smtClean="0"/>
              <a:t>doing </a:t>
            </a:r>
            <a:r>
              <a:rPr lang="en-GB" sz="2400" i="1" dirty="0"/>
              <a:t>that</a:t>
            </a:r>
            <a:r>
              <a:rPr lang="en-GB" sz="2400" i="1" dirty="0" smtClean="0"/>
              <a:t>?</a:t>
            </a:r>
            <a:r>
              <a:rPr lang="en-GB" sz="2400" dirty="0" smtClean="0"/>
              <a:t>”</a:t>
            </a:r>
          </a:p>
          <a:p>
            <a:pPr marL="0" lvl="1" indent="0">
              <a:spcBef>
                <a:spcPts val="1000"/>
              </a:spcBef>
              <a:buNone/>
            </a:pPr>
            <a:r>
              <a:rPr lang="en-GB" i="1" dirty="0"/>
              <a:t>“I’ve been called weird for liking science, but I don’t really mind because I like it.</a:t>
            </a:r>
            <a:r>
              <a:rPr lang="en-GB" dirty="0"/>
              <a:t>”</a:t>
            </a:r>
            <a:endParaRPr lang="en-GB" i="1" dirty="0"/>
          </a:p>
          <a:p>
            <a:pPr marL="0" indent="0">
              <a:buNone/>
            </a:pPr>
            <a:endParaRPr lang="en-GB" sz="2400" dirty="0"/>
          </a:p>
          <a:p>
            <a:pPr marL="0" indent="0">
              <a:buNone/>
            </a:pPr>
            <a:endParaRPr lang="en-GB" dirty="0"/>
          </a:p>
          <a:p>
            <a:pPr marL="0" lvl="0" indent="0">
              <a:buNone/>
            </a:pPr>
            <a:endParaRPr lang="en-GB" dirty="0" smtClean="0"/>
          </a:p>
          <a:p>
            <a:pPr marL="0" lvl="0" indent="0">
              <a:buNone/>
            </a:pPr>
            <a:endParaRPr lang="en-GB" dirty="0" smtClean="0"/>
          </a:p>
          <a:p>
            <a:pPr lvl="0"/>
            <a:endParaRPr lang="en-GB" dirty="0"/>
          </a:p>
          <a:p>
            <a:endParaRPr lang="en-GB" dirty="0" smtClean="0"/>
          </a:p>
          <a:p>
            <a:pPr marL="457200" lvl="1" indent="0">
              <a:buNone/>
            </a:pPr>
            <a:endParaRPr lang="en-GB" i="1" dirty="0"/>
          </a:p>
          <a:p>
            <a:pPr marL="457200" lvl="1" indent="0">
              <a:buNone/>
            </a:pPr>
            <a:endParaRPr lang="en-GB" i="1" dirty="0"/>
          </a:p>
          <a:p>
            <a:pPr marL="457200" lvl="1" indent="0">
              <a:buNone/>
            </a:pPr>
            <a:endParaRPr lang="en-GB" i="1" dirty="0" smtClean="0"/>
          </a:p>
          <a:p>
            <a:pPr marL="0" indent="0">
              <a:buNone/>
            </a:pPr>
            <a:endParaRPr lang="en-GB" dirty="0"/>
          </a:p>
        </p:txBody>
      </p:sp>
    </p:spTree>
    <p:custDataLst>
      <p:tags r:id="rId1"/>
    </p:custDataLst>
    <p:extLst>
      <p:ext uri="{BB962C8B-B14F-4D97-AF65-F5344CB8AC3E}">
        <p14:creationId xmlns:p14="http://schemas.microsoft.com/office/powerpoint/2010/main" val="23902051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5"/>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1460</TotalTime>
  <Words>2114</Words>
  <Application>Microsoft Office PowerPoint</Application>
  <PresentationFormat>Widescreen</PresentationFormat>
  <Paragraphs>204</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Influencers and Role Models: young people’s understandings of gender imbalances in subject areas</vt:lpstr>
      <vt:lpstr>Scottish Funding Council Gender Action Plan Gender Imbalance in Universities</vt:lpstr>
      <vt:lpstr>RGU Project: Tackling Gender Imbalance</vt:lpstr>
      <vt:lpstr>RGU Research</vt:lpstr>
      <vt:lpstr>Where are the role models?</vt:lpstr>
      <vt:lpstr>What would help?</vt:lpstr>
      <vt:lpstr>A word of caution…</vt:lpstr>
      <vt:lpstr>Who are the influencers?</vt:lpstr>
      <vt:lpstr>Impact on subject choice</vt:lpstr>
      <vt:lpstr>University of Stirling Project</vt:lpstr>
      <vt:lpstr>University of Stirling Research  ‘What impact can Universities have in challenging gendered assumptions and social norms regarding professional subject choice and applications to University, in particular from widening participation capacity?’</vt:lpstr>
      <vt:lpstr>Definitions of “influence”</vt:lpstr>
      <vt:lpstr>Who are the influencers?</vt:lpstr>
      <vt:lpstr>The importance of visibility</vt:lpstr>
      <vt:lpstr>Role models</vt:lpstr>
      <vt:lpstr>What can we do? Opinions from young people</vt:lpstr>
      <vt:lpstr>Influencing the Influencers: Create a ‘Rich Picture’</vt:lpstr>
    </vt:vector>
  </TitlesOfParts>
  <Company>University of Stirling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Influencers and Role Models: young people’s understandings of gender imbalances in subject areas</dc:title>
  <dc:creator>Amy McDermott</dc:creator>
  <cp:lastModifiedBy>Nicole Cairns</cp:lastModifiedBy>
  <cp:revision>35</cp:revision>
  <dcterms:created xsi:type="dcterms:W3CDTF">2016-09-02T10:10:34Z</dcterms:created>
  <dcterms:modified xsi:type="dcterms:W3CDTF">2018-03-05T10:50:59Z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8A985655-47E3-41DC-AFA1-B12A57F53A72</vt:lpwstr>
  </property>
  <property fmtid="{D5CDD505-2E9C-101B-9397-08002B2CF9AE}" pid="3" name="ArticulatePath">
    <vt:lpwstr>Influencers and Role Models</vt:lpwstr>
  </property>
</Properties>
</file>